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1" r:id="rId6"/>
    <p:sldId id="262" r:id="rId7"/>
    <p:sldId id="263" r:id="rId8"/>
    <p:sldId id="266" r:id="rId9"/>
    <p:sldId id="265" r:id="rId10"/>
    <p:sldId id="269" r:id="rId11"/>
    <p:sldId id="264" r:id="rId12"/>
    <p:sldId id="260" r:id="rId13"/>
    <p:sldId id="270" r:id="rId14"/>
    <p:sldId id="271" r:id="rId15"/>
    <p:sldId id="272"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505" autoAdjust="0"/>
  </p:normalViewPr>
  <p:slideViewPr>
    <p:cSldViewPr snapToGrid="0" showGuides="1">
      <p:cViewPr>
        <p:scale>
          <a:sx n="60" d="100"/>
          <a:sy n="60" d="100"/>
        </p:scale>
        <p:origin x="1140" y="-24"/>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F88794-C16A-4B71-9361-40EECC2CD8D5}"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BEF300F6-5931-4974-ACFB-2BC0EEBA52AA}">
      <dgm:prSet/>
      <dgm:spPr/>
      <dgm:t>
        <a:bodyPr/>
        <a:lstStyle/>
        <a:p>
          <a:r>
            <a:rPr lang="en-US" b="1"/>
            <a:t>North America:</a:t>
          </a:r>
          <a:r>
            <a:rPr lang="en-US"/>
            <a:t> Highest sales across most genres, indicating a large market for video games.</a:t>
          </a:r>
        </a:p>
      </dgm:t>
    </dgm:pt>
    <dgm:pt modelId="{C5B3011C-8F4E-4747-9C16-31B317EB6890}" type="parTrans" cxnId="{1863F09C-6788-4429-9571-6EE45A4D799D}">
      <dgm:prSet/>
      <dgm:spPr/>
      <dgm:t>
        <a:bodyPr/>
        <a:lstStyle/>
        <a:p>
          <a:endParaRPr lang="en-US"/>
        </a:p>
      </dgm:t>
    </dgm:pt>
    <dgm:pt modelId="{D5D3576D-B876-4D98-BBB5-F265BCAB0ABC}" type="sibTrans" cxnId="{1863F09C-6788-4429-9571-6EE45A4D799D}">
      <dgm:prSet phldrT="01"/>
      <dgm:spPr/>
      <dgm:t>
        <a:bodyPr/>
        <a:lstStyle/>
        <a:p>
          <a:r>
            <a:rPr lang="en-US"/>
            <a:t>01</a:t>
          </a:r>
        </a:p>
      </dgm:t>
    </dgm:pt>
    <dgm:pt modelId="{14AFF7A4-EB7F-49DA-BCA1-3FAEAD8B670A}">
      <dgm:prSet/>
      <dgm:spPr/>
      <dgm:t>
        <a:bodyPr/>
        <a:lstStyle/>
        <a:p>
          <a:r>
            <a:rPr lang="en-US" b="1"/>
            <a:t>Europe and Africa (PAL region):</a:t>
          </a:r>
          <a:r>
            <a:rPr lang="en-US"/>
            <a:t> Strong sales, particularly in genres like Action, Sports, and Racing.</a:t>
          </a:r>
        </a:p>
      </dgm:t>
    </dgm:pt>
    <dgm:pt modelId="{4C711D4F-C88D-492F-999F-E81D4D467CA3}" type="parTrans" cxnId="{66047BAC-C7F8-46BB-8CA3-7F82C07DAAF3}">
      <dgm:prSet/>
      <dgm:spPr/>
      <dgm:t>
        <a:bodyPr/>
        <a:lstStyle/>
        <a:p>
          <a:endParaRPr lang="en-US"/>
        </a:p>
      </dgm:t>
    </dgm:pt>
    <dgm:pt modelId="{554C02E9-7CA9-4168-A048-8144A616E9F4}" type="sibTrans" cxnId="{66047BAC-C7F8-46BB-8CA3-7F82C07DAAF3}">
      <dgm:prSet phldrT="02"/>
      <dgm:spPr/>
      <dgm:t>
        <a:bodyPr/>
        <a:lstStyle/>
        <a:p>
          <a:r>
            <a:rPr lang="en-US"/>
            <a:t>02</a:t>
          </a:r>
        </a:p>
      </dgm:t>
    </dgm:pt>
    <dgm:pt modelId="{B0E38D04-9EA3-48F5-A930-30FF310D6B8E}">
      <dgm:prSet/>
      <dgm:spPr/>
      <dgm:t>
        <a:bodyPr/>
        <a:lstStyle/>
        <a:p>
          <a:r>
            <a:rPr lang="en-US" b="1"/>
            <a:t>Japan:</a:t>
          </a:r>
          <a:r>
            <a:rPr lang="en-US"/>
            <a:t> Significant sales in genres like Action, Role-Playing, and Sports, but generally lower sales compared to NA and PAL regions.</a:t>
          </a:r>
        </a:p>
      </dgm:t>
    </dgm:pt>
    <dgm:pt modelId="{2A8416A6-3FD9-4B36-B29C-A585E0A7E61A}" type="parTrans" cxnId="{41B8AE1A-93A4-48D2-B61D-28EFABC8E8A2}">
      <dgm:prSet/>
      <dgm:spPr/>
      <dgm:t>
        <a:bodyPr/>
        <a:lstStyle/>
        <a:p>
          <a:endParaRPr lang="en-US"/>
        </a:p>
      </dgm:t>
    </dgm:pt>
    <dgm:pt modelId="{46E270B9-8C1C-408F-A7F0-8F3094C2ED70}" type="sibTrans" cxnId="{41B8AE1A-93A4-48D2-B61D-28EFABC8E8A2}">
      <dgm:prSet phldrT="03"/>
      <dgm:spPr/>
      <dgm:t>
        <a:bodyPr/>
        <a:lstStyle/>
        <a:p>
          <a:r>
            <a:rPr lang="en-US"/>
            <a:t>03</a:t>
          </a:r>
        </a:p>
      </dgm:t>
    </dgm:pt>
    <dgm:pt modelId="{55BB1381-3067-4DA4-A750-55718975A87D}">
      <dgm:prSet/>
      <dgm:spPr/>
      <dgm:t>
        <a:bodyPr/>
        <a:lstStyle/>
        <a:p>
          <a:r>
            <a:rPr lang="en-US" b="1"/>
            <a:t>Other Regions:</a:t>
          </a:r>
          <a:r>
            <a:rPr lang="en-US"/>
            <a:t> Lowest sales across all genres, suggesting a smaller market presence.</a:t>
          </a:r>
        </a:p>
      </dgm:t>
    </dgm:pt>
    <dgm:pt modelId="{65D2A748-94A7-4D30-96AF-F2DEF43CBF91}" type="parTrans" cxnId="{13DFCBF2-0C80-4D84-977C-1C2D817E3BF1}">
      <dgm:prSet/>
      <dgm:spPr/>
      <dgm:t>
        <a:bodyPr/>
        <a:lstStyle/>
        <a:p>
          <a:endParaRPr lang="en-US"/>
        </a:p>
      </dgm:t>
    </dgm:pt>
    <dgm:pt modelId="{527DE6FD-10E2-4963-B3E4-5A9539CD1163}" type="sibTrans" cxnId="{13DFCBF2-0C80-4D84-977C-1C2D817E3BF1}">
      <dgm:prSet phldrT="04"/>
      <dgm:spPr/>
      <dgm:t>
        <a:bodyPr/>
        <a:lstStyle/>
        <a:p>
          <a:r>
            <a:rPr lang="en-US"/>
            <a:t>04</a:t>
          </a:r>
        </a:p>
      </dgm:t>
    </dgm:pt>
    <dgm:pt modelId="{5F8A2EBC-07A9-47B8-8AB4-440EDFEAC59C}" type="pres">
      <dgm:prSet presAssocID="{92F88794-C16A-4B71-9361-40EECC2CD8D5}" presName="Name0" presStyleCnt="0">
        <dgm:presLayoutVars>
          <dgm:animLvl val="lvl"/>
          <dgm:resizeHandles val="exact"/>
        </dgm:presLayoutVars>
      </dgm:prSet>
      <dgm:spPr/>
    </dgm:pt>
    <dgm:pt modelId="{A1CA0D87-D440-46AD-AB0F-08E9F1779221}" type="pres">
      <dgm:prSet presAssocID="{BEF300F6-5931-4974-ACFB-2BC0EEBA52AA}" presName="compositeNode" presStyleCnt="0">
        <dgm:presLayoutVars>
          <dgm:bulletEnabled val="1"/>
        </dgm:presLayoutVars>
      </dgm:prSet>
      <dgm:spPr/>
    </dgm:pt>
    <dgm:pt modelId="{CBB9B46E-2FAF-419D-B046-92AAB0738BEB}" type="pres">
      <dgm:prSet presAssocID="{BEF300F6-5931-4974-ACFB-2BC0EEBA52AA}" presName="bgRect" presStyleLbl="alignNode1" presStyleIdx="0" presStyleCnt="4"/>
      <dgm:spPr/>
    </dgm:pt>
    <dgm:pt modelId="{5B3B4B74-63B9-4C22-87FB-03AE9D4B125D}" type="pres">
      <dgm:prSet presAssocID="{D5D3576D-B876-4D98-BBB5-F265BCAB0ABC}" presName="sibTransNodeRect" presStyleLbl="alignNode1" presStyleIdx="0" presStyleCnt="4">
        <dgm:presLayoutVars>
          <dgm:chMax val="0"/>
          <dgm:bulletEnabled val="1"/>
        </dgm:presLayoutVars>
      </dgm:prSet>
      <dgm:spPr/>
    </dgm:pt>
    <dgm:pt modelId="{03CABB36-0BB9-40C1-91B0-0FF33580B2A1}" type="pres">
      <dgm:prSet presAssocID="{BEF300F6-5931-4974-ACFB-2BC0EEBA52AA}" presName="nodeRect" presStyleLbl="alignNode1" presStyleIdx="0" presStyleCnt="4">
        <dgm:presLayoutVars>
          <dgm:bulletEnabled val="1"/>
        </dgm:presLayoutVars>
      </dgm:prSet>
      <dgm:spPr/>
    </dgm:pt>
    <dgm:pt modelId="{E3542F39-442E-4FDA-BEB7-BE146713978B}" type="pres">
      <dgm:prSet presAssocID="{D5D3576D-B876-4D98-BBB5-F265BCAB0ABC}" presName="sibTrans" presStyleCnt="0"/>
      <dgm:spPr/>
    </dgm:pt>
    <dgm:pt modelId="{CFC438D4-45CF-465D-9EA3-6D4A4FD23A5B}" type="pres">
      <dgm:prSet presAssocID="{14AFF7A4-EB7F-49DA-BCA1-3FAEAD8B670A}" presName="compositeNode" presStyleCnt="0">
        <dgm:presLayoutVars>
          <dgm:bulletEnabled val="1"/>
        </dgm:presLayoutVars>
      </dgm:prSet>
      <dgm:spPr/>
    </dgm:pt>
    <dgm:pt modelId="{E996207D-B53D-415E-A7AF-98D5513F964E}" type="pres">
      <dgm:prSet presAssocID="{14AFF7A4-EB7F-49DA-BCA1-3FAEAD8B670A}" presName="bgRect" presStyleLbl="alignNode1" presStyleIdx="1" presStyleCnt="4"/>
      <dgm:spPr/>
    </dgm:pt>
    <dgm:pt modelId="{78ECD400-DE55-40CC-899F-93A59997752D}" type="pres">
      <dgm:prSet presAssocID="{554C02E9-7CA9-4168-A048-8144A616E9F4}" presName="sibTransNodeRect" presStyleLbl="alignNode1" presStyleIdx="1" presStyleCnt="4">
        <dgm:presLayoutVars>
          <dgm:chMax val="0"/>
          <dgm:bulletEnabled val="1"/>
        </dgm:presLayoutVars>
      </dgm:prSet>
      <dgm:spPr/>
    </dgm:pt>
    <dgm:pt modelId="{82E813A7-B16E-4C7C-9F44-761D91E350FF}" type="pres">
      <dgm:prSet presAssocID="{14AFF7A4-EB7F-49DA-BCA1-3FAEAD8B670A}" presName="nodeRect" presStyleLbl="alignNode1" presStyleIdx="1" presStyleCnt="4">
        <dgm:presLayoutVars>
          <dgm:bulletEnabled val="1"/>
        </dgm:presLayoutVars>
      </dgm:prSet>
      <dgm:spPr/>
    </dgm:pt>
    <dgm:pt modelId="{CB6CD9A3-6F2D-4FB1-AA64-26B1BBDF6FD6}" type="pres">
      <dgm:prSet presAssocID="{554C02E9-7CA9-4168-A048-8144A616E9F4}" presName="sibTrans" presStyleCnt="0"/>
      <dgm:spPr/>
    </dgm:pt>
    <dgm:pt modelId="{8DEF37AC-9687-4A54-A5C4-D6A6CCDDC946}" type="pres">
      <dgm:prSet presAssocID="{B0E38D04-9EA3-48F5-A930-30FF310D6B8E}" presName="compositeNode" presStyleCnt="0">
        <dgm:presLayoutVars>
          <dgm:bulletEnabled val="1"/>
        </dgm:presLayoutVars>
      </dgm:prSet>
      <dgm:spPr/>
    </dgm:pt>
    <dgm:pt modelId="{1462560F-4D9F-4E5D-B832-BB4A3FEA79D6}" type="pres">
      <dgm:prSet presAssocID="{B0E38D04-9EA3-48F5-A930-30FF310D6B8E}" presName="bgRect" presStyleLbl="alignNode1" presStyleIdx="2" presStyleCnt="4"/>
      <dgm:spPr/>
    </dgm:pt>
    <dgm:pt modelId="{4960FF63-3B5E-4303-BA1E-152EEBFBBC12}" type="pres">
      <dgm:prSet presAssocID="{46E270B9-8C1C-408F-A7F0-8F3094C2ED70}" presName="sibTransNodeRect" presStyleLbl="alignNode1" presStyleIdx="2" presStyleCnt="4">
        <dgm:presLayoutVars>
          <dgm:chMax val="0"/>
          <dgm:bulletEnabled val="1"/>
        </dgm:presLayoutVars>
      </dgm:prSet>
      <dgm:spPr/>
    </dgm:pt>
    <dgm:pt modelId="{3FC8880F-D9CB-48C2-92A8-31E6431E9562}" type="pres">
      <dgm:prSet presAssocID="{B0E38D04-9EA3-48F5-A930-30FF310D6B8E}" presName="nodeRect" presStyleLbl="alignNode1" presStyleIdx="2" presStyleCnt="4">
        <dgm:presLayoutVars>
          <dgm:bulletEnabled val="1"/>
        </dgm:presLayoutVars>
      </dgm:prSet>
      <dgm:spPr/>
    </dgm:pt>
    <dgm:pt modelId="{95767BA6-E18A-45C5-ABD5-18280449AECE}" type="pres">
      <dgm:prSet presAssocID="{46E270B9-8C1C-408F-A7F0-8F3094C2ED70}" presName="sibTrans" presStyleCnt="0"/>
      <dgm:spPr/>
    </dgm:pt>
    <dgm:pt modelId="{567FF111-E3E9-42B7-9D4D-3C67046A6F1D}" type="pres">
      <dgm:prSet presAssocID="{55BB1381-3067-4DA4-A750-55718975A87D}" presName="compositeNode" presStyleCnt="0">
        <dgm:presLayoutVars>
          <dgm:bulletEnabled val="1"/>
        </dgm:presLayoutVars>
      </dgm:prSet>
      <dgm:spPr/>
    </dgm:pt>
    <dgm:pt modelId="{F1A846C6-6ED8-4548-BDF1-8CE091C11668}" type="pres">
      <dgm:prSet presAssocID="{55BB1381-3067-4DA4-A750-55718975A87D}" presName="bgRect" presStyleLbl="alignNode1" presStyleIdx="3" presStyleCnt="4"/>
      <dgm:spPr/>
    </dgm:pt>
    <dgm:pt modelId="{CE796296-CC19-48D8-8718-2A341ED8BC19}" type="pres">
      <dgm:prSet presAssocID="{527DE6FD-10E2-4963-B3E4-5A9539CD1163}" presName="sibTransNodeRect" presStyleLbl="alignNode1" presStyleIdx="3" presStyleCnt="4">
        <dgm:presLayoutVars>
          <dgm:chMax val="0"/>
          <dgm:bulletEnabled val="1"/>
        </dgm:presLayoutVars>
      </dgm:prSet>
      <dgm:spPr/>
    </dgm:pt>
    <dgm:pt modelId="{26FDAA56-E915-4DC9-85EF-A588ECC99AF9}" type="pres">
      <dgm:prSet presAssocID="{55BB1381-3067-4DA4-A750-55718975A87D}" presName="nodeRect" presStyleLbl="alignNode1" presStyleIdx="3" presStyleCnt="4">
        <dgm:presLayoutVars>
          <dgm:bulletEnabled val="1"/>
        </dgm:presLayoutVars>
      </dgm:prSet>
      <dgm:spPr/>
    </dgm:pt>
  </dgm:ptLst>
  <dgm:cxnLst>
    <dgm:cxn modelId="{41B8AE1A-93A4-48D2-B61D-28EFABC8E8A2}" srcId="{92F88794-C16A-4B71-9361-40EECC2CD8D5}" destId="{B0E38D04-9EA3-48F5-A930-30FF310D6B8E}" srcOrd="2" destOrd="0" parTransId="{2A8416A6-3FD9-4B36-B29C-A585E0A7E61A}" sibTransId="{46E270B9-8C1C-408F-A7F0-8F3094C2ED70}"/>
    <dgm:cxn modelId="{ED218737-9C74-4933-A91D-A1A2BCECF845}" type="presOf" srcId="{14AFF7A4-EB7F-49DA-BCA1-3FAEAD8B670A}" destId="{E996207D-B53D-415E-A7AF-98D5513F964E}" srcOrd="0" destOrd="0" presId="urn:microsoft.com/office/officeart/2016/7/layout/LinearBlockProcessNumbered"/>
    <dgm:cxn modelId="{3AD0CD5D-85AD-4271-9D52-079228AF4E17}" type="presOf" srcId="{55BB1381-3067-4DA4-A750-55718975A87D}" destId="{26FDAA56-E915-4DC9-85EF-A588ECC99AF9}" srcOrd="1" destOrd="0" presId="urn:microsoft.com/office/officeart/2016/7/layout/LinearBlockProcessNumbered"/>
    <dgm:cxn modelId="{8E61416C-56F1-407F-8FC1-7AC3B7BA13FC}" type="presOf" srcId="{B0E38D04-9EA3-48F5-A930-30FF310D6B8E}" destId="{3FC8880F-D9CB-48C2-92A8-31E6431E9562}" srcOrd="1" destOrd="0" presId="urn:microsoft.com/office/officeart/2016/7/layout/LinearBlockProcessNumbered"/>
    <dgm:cxn modelId="{486B5F4F-67CB-4822-A7F0-74FE724B31BA}" type="presOf" srcId="{46E270B9-8C1C-408F-A7F0-8F3094C2ED70}" destId="{4960FF63-3B5E-4303-BA1E-152EEBFBBC12}" srcOrd="0" destOrd="0" presId="urn:microsoft.com/office/officeart/2016/7/layout/LinearBlockProcessNumbered"/>
    <dgm:cxn modelId="{0831FB82-CFC8-472B-AF02-FF1C7354B0EE}" type="presOf" srcId="{527DE6FD-10E2-4963-B3E4-5A9539CD1163}" destId="{CE796296-CC19-48D8-8718-2A341ED8BC19}" srcOrd="0" destOrd="0" presId="urn:microsoft.com/office/officeart/2016/7/layout/LinearBlockProcessNumbered"/>
    <dgm:cxn modelId="{1863F09C-6788-4429-9571-6EE45A4D799D}" srcId="{92F88794-C16A-4B71-9361-40EECC2CD8D5}" destId="{BEF300F6-5931-4974-ACFB-2BC0EEBA52AA}" srcOrd="0" destOrd="0" parTransId="{C5B3011C-8F4E-4747-9C16-31B317EB6890}" sibTransId="{D5D3576D-B876-4D98-BBB5-F265BCAB0ABC}"/>
    <dgm:cxn modelId="{C228579E-87EA-4AB2-B50F-77E28ECB4CCA}" type="presOf" srcId="{14AFF7A4-EB7F-49DA-BCA1-3FAEAD8B670A}" destId="{82E813A7-B16E-4C7C-9F44-761D91E350FF}" srcOrd="1" destOrd="0" presId="urn:microsoft.com/office/officeart/2016/7/layout/LinearBlockProcessNumbered"/>
    <dgm:cxn modelId="{7DDAF89E-2A84-47B0-8D77-5087C00D6206}" type="presOf" srcId="{55BB1381-3067-4DA4-A750-55718975A87D}" destId="{F1A846C6-6ED8-4548-BDF1-8CE091C11668}" srcOrd="0" destOrd="0" presId="urn:microsoft.com/office/officeart/2016/7/layout/LinearBlockProcessNumbered"/>
    <dgm:cxn modelId="{913EF0A2-EBBC-4848-A7BF-7A133C4F303A}" type="presOf" srcId="{BEF300F6-5931-4974-ACFB-2BC0EEBA52AA}" destId="{CBB9B46E-2FAF-419D-B046-92AAB0738BEB}" srcOrd="0" destOrd="0" presId="urn:microsoft.com/office/officeart/2016/7/layout/LinearBlockProcessNumbered"/>
    <dgm:cxn modelId="{66047BAC-C7F8-46BB-8CA3-7F82C07DAAF3}" srcId="{92F88794-C16A-4B71-9361-40EECC2CD8D5}" destId="{14AFF7A4-EB7F-49DA-BCA1-3FAEAD8B670A}" srcOrd="1" destOrd="0" parTransId="{4C711D4F-C88D-492F-999F-E81D4D467CA3}" sibTransId="{554C02E9-7CA9-4168-A048-8144A616E9F4}"/>
    <dgm:cxn modelId="{79E095B8-52F7-4DDA-8822-E9937A236534}" type="presOf" srcId="{554C02E9-7CA9-4168-A048-8144A616E9F4}" destId="{78ECD400-DE55-40CC-899F-93A59997752D}" srcOrd="0" destOrd="0" presId="urn:microsoft.com/office/officeart/2016/7/layout/LinearBlockProcessNumbered"/>
    <dgm:cxn modelId="{4E8B23C5-ACED-4B5E-A400-40A58EF13080}" type="presOf" srcId="{B0E38D04-9EA3-48F5-A930-30FF310D6B8E}" destId="{1462560F-4D9F-4E5D-B832-BB4A3FEA79D6}" srcOrd="0" destOrd="0" presId="urn:microsoft.com/office/officeart/2016/7/layout/LinearBlockProcessNumbered"/>
    <dgm:cxn modelId="{8743D4C5-9806-4281-B8AD-283712279E3C}" type="presOf" srcId="{D5D3576D-B876-4D98-BBB5-F265BCAB0ABC}" destId="{5B3B4B74-63B9-4C22-87FB-03AE9D4B125D}" srcOrd="0" destOrd="0" presId="urn:microsoft.com/office/officeart/2016/7/layout/LinearBlockProcessNumbered"/>
    <dgm:cxn modelId="{0D4290F1-FD48-44FA-86F4-EC75C03E70D5}" type="presOf" srcId="{92F88794-C16A-4B71-9361-40EECC2CD8D5}" destId="{5F8A2EBC-07A9-47B8-8AB4-440EDFEAC59C}" srcOrd="0" destOrd="0" presId="urn:microsoft.com/office/officeart/2016/7/layout/LinearBlockProcessNumbered"/>
    <dgm:cxn modelId="{13DFCBF2-0C80-4D84-977C-1C2D817E3BF1}" srcId="{92F88794-C16A-4B71-9361-40EECC2CD8D5}" destId="{55BB1381-3067-4DA4-A750-55718975A87D}" srcOrd="3" destOrd="0" parTransId="{65D2A748-94A7-4D30-96AF-F2DEF43CBF91}" sibTransId="{527DE6FD-10E2-4963-B3E4-5A9539CD1163}"/>
    <dgm:cxn modelId="{8AB686F5-9720-43CD-AA3F-BEE411C35F16}" type="presOf" srcId="{BEF300F6-5931-4974-ACFB-2BC0EEBA52AA}" destId="{03CABB36-0BB9-40C1-91B0-0FF33580B2A1}" srcOrd="1" destOrd="0" presId="urn:microsoft.com/office/officeart/2016/7/layout/LinearBlockProcessNumbered"/>
    <dgm:cxn modelId="{5BBEA8CD-366D-4748-B749-24EA87AE0236}" type="presParOf" srcId="{5F8A2EBC-07A9-47B8-8AB4-440EDFEAC59C}" destId="{A1CA0D87-D440-46AD-AB0F-08E9F1779221}" srcOrd="0" destOrd="0" presId="urn:microsoft.com/office/officeart/2016/7/layout/LinearBlockProcessNumbered"/>
    <dgm:cxn modelId="{E9D8288A-224A-4043-84AA-6942EC92102B}" type="presParOf" srcId="{A1CA0D87-D440-46AD-AB0F-08E9F1779221}" destId="{CBB9B46E-2FAF-419D-B046-92AAB0738BEB}" srcOrd="0" destOrd="0" presId="urn:microsoft.com/office/officeart/2016/7/layout/LinearBlockProcessNumbered"/>
    <dgm:cxn modelId="{29BE3DC6-61CF-4D70-98EF-C68A27C23571}" type="presParOf" srcId="{A1CA0D87-D440-46AD-AB0F-08E9F1779221}" destId="{5B3B4B74-63B9-4C22-87FB-03AE9D4B125D}" srcOrd="1" destOrd="0" presId="urn:microsoft.com/office/officeart/2016/7/layout/LinearBlockProcessNumbered"/>
    <dgm:cxn modelId="{F4BF3262-0052-4E2B-9BB1-DE68D90E0F96}" type="presParOf" srcId="{A1CA0D87-D440-46AD-AB0F-08E9F1779221}" destId="{03CABB36-0BB9-40C1-91B0-0FF33580B2A1}" srcOrd="2" destOrd="0" presId="urn:microsoft.com/office/officeart/2016/7/layout/LinearBlockProcessNumbered"/>
    <dgm:cxn modelId="{3EFC73B4-E8FB-4DED-8187-56343A950799}" type="presParOf" srcId="{5F8A2EBC-07A9-47B8-8AB4-440EDFEAC59C}" destId="{E3542F39-442E-4FDA-BEB7-BE146713978B}" srcOrd="1" destOrd="0" presId="urn:microsoft.com/office/officeart/2016/7/layout/LinearBlockProcessNumbered"/>
    <dgm:cxn modelId="{C211284B-1A91-4948-83DC-E553A12FF440}" type="presParOf" srcId="{5F8A2EBC-07A9-47B8-8AB4-440EDFEAC59C}" destId="{CFC438D4-45CF-465D-9EA3-6D4A4FD23A5B}" srcOrd="2" destOrd="0" presId="urn:microsoft.com/office/officeart/2016/7/layout/LinearBlockProcessNumbered"/>
    <dgm:cxn modelId="{369A3549-421C-4C39-B6B6-2AF7B604DBD3}" type="presParOf" srcId="{CFC438D4-45CF-465D-9EA3-6D4A4FD23A5B}" destId="{E996207D-B53D-415E-A7AF-98D5513F964E}" srcOrd="0" destOrd="0" presId="urn:microsoft.com/office/officeart/2016/7/layout/LinearBlockProcessNumbered"/>
    <dgm:cxn modelId="{F4F1722A-6CAE-4A73-9063-0B0BA994E8E8}" type="presParOf" srcId="{CFC438D4-45CF-465D-9EA3-6D4A4FD23A5B}" destId="{78ECD400-DE55-40CC-899F-93A59997752D}" srcOrd="1" destOrd="0" presId="urn:microsoft.com/office/officeart/2016/7/layout/LinearBlockProcessNumbered"/>
    <dgm:cxn modelId="{5BC419D3-03DC-4511-B756-48ED32E86F3D}" type="presParOf" srcId="{CFC438D4-45CF-465D-9EA3-6D4A4FD23A5B}" destId="{82E813A7-B16E-4C7C-9F44-761D91E350FF}" srcOrd="2" destOrd="0" presId="urn:microsoft.com/office/officeart/2016/7/layout/LinearBlockProcessNumbered"/>
    <dgm:cxn modelId="{DF124B2D-57AA-42F8-ADC1-70999E8F765A}" type="presParOf" srcId="{5F8A2EBC-07A9-47B8-8AB4-440EDFEAC59C}" destId="{CB6CD9A3-6F2D-4FB1-AA64-26B1BBDF6FD6}" srcOrd="3" destOrd="0" presId="urn:microsoft.com/office/officeart/2016/7/layout/LinearBlockProcessNumbered"/>
    <dgm:cxn modelId="{F13958F0-D41D-47AF-A216-C121F1B6A691}" type="presParOf" srcId="{5F8A2EBC-07A9-47B8-8AB4-440EDFEAC59C}" destId="{8DEF37AC-9687-4A54-A5C4-D6A6CCDDC946}" srcOrd="4" destOrd="0" presId="urn:microsoft.com/office/officeart/2016/7/layout/LinearBlockProcessNumbered"/>
    <dgm:cxn modelId="{255D5764-38D2-4C73-8F81-65E366E34733}" type="presParOf" srcId="{8DEF37AC-9687-4A54-A5C4-D6A6CCDDC946}" destId="{1462560F-4D9F-4E5D-B832-BB4A3FEA79D6}" srcOrd="0" destOrd="0" presId="urn:microsoft.com/office/officeart/2016/7/layout/LinearBlockProcessNumbered"/>
    <dgm:cxn modelId="{92F83A48-37B3-4851-AF90-D7EEC2235285}" type="presParOf" srcId="{8DEF37AC-9687-4A54-A5C4-D6A6CCDDC946}" destId="{4960FF63-3B5E-4303-BA1E-152EEBFBBC12}" srcOrd="1" destOrd="0" presId="urn:microsoft.com/office/officeart/2016/7/layout/LinearBlockProcessNumbered"/>
    <dgm:cxn modelId="{C78177A2-DC4C-4E44-96B9-0717A456C40D}" type="presParOf" srcId="{8DEF37AC-9687-4A54-A5C4-D6A6CCDDC946}" destId="{3FC8880F-D9CB-48C2-92A8-31E6431E9562}" srcOrd="2" destOrd="0" presId="urn:microsoft.com/office/officeart/2016/7/layout/LinearBlockProcessNumbered"/>
    <dgm:cxn modelId="{B3DE1C5D-524F-411E-B0A4-AE2D1E73F316}" type="presParOf" srcId="{5F8A2EBC-07A9-47B8-8AB4-440EDFEAC59C}" destId="{95767BA6-E18A-45C5-ABD5-18280449AECE}" srcOrd="5" destOrd="0" presId="urn:microsoft.com/office/officeart/2016/7/layout/LinearBlockProcessNumbered"/>
    <dgm:cxn modelId="{3BDE14E2-F7F1-446A-94B6-7B679CE18C12}" type="presParOf" srcId="{5F8A2EBC-07A9-47B8-8AB4-440EDFEAC59C}" destId="{567FF111-E3E9-42B7-9D4D-3C67046A6F1D}" srcOrd="6" destOrd="0" presId="urn:microsoft.com/office/officeart/2016/7/layout/LinearBlockProcessNumbered"/>
    <dgm:cxn modelId="{ABA78CEB-A64E-48CD-A00A-D5BAB183BBE8}" type="presParOf" srcId="{567FF111-E3E9-42B7-9D4D-3C67046A6F1D}" destId="{F1A846C6-6ED8-4548-BDF1-8CE091C11668}" srcOrd="0" destOrd="0" presId="urn:microsoft.com/office/officeart/2016/7/layout/LinearBlockProcessNumbered"/>
    <dgm:cxn modelId="{7374802E-9DC2-4D40-9D57-5F0FE5535272}" type="presParOf" srcId="{567FF111-E3E9-42B7-9D4D-3C67046A6F1D}" destId="{CE796296-CC19-48D8-8718-2A341ED8BC19}" srcOrd="1" destOrd="0" presId="urn:microsoft.com/office/officeart/2016/7/layout/LinearBlockProcessNumbered"/>
    <dgm:cxn modelId="{075DA4B4-6676-4BC2-8AB7-F25D28C74AA6}" type="presParOf" srcId="{567FF111-E3E9-42B7-9D4D-3C67046A6F1D}" destId="{26FDAA56-E915-4DC9-85EF-A588ECC99AF9}"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1D41D6-9522-4301-9715-1700C9668AF0}" type="doc">
      <dgm:prSet loTypeId="urn:microsoft.com/office/officeart/2016/7/layout/LinearArrowProcessNumbered" loCatId="process" qsTypeId="urn:microsoft.com/office/officeart/2005/8/quickstyle/simple1" qsCatId="simple" csTypeId="urn:microsoft.com/office/officeart/2005/8/colors/colorful2" csCatId="colorful"/>
      <dgm:spPr/>
      <dgm:t>
        <a:bodyPr/>
        <a:lstStyle/>
        <a:p>
          <a:endParaRPr lang="en-US"/>
        </a:p>
      </dgm:t>
    </dgm:pt>
    <dgm:pt modelId="{E5FBBACD-4156-4DA3-B23C-62F91434A05B}">
      <dgm:prSet custT="1"/>
      <dgm:spPr/>
      <dgm:t>
        <a:bodyPr/>
        <a:lstStyle/>
        <a:p>
          <a:r>
            <a:rPr lang="en-US" sz="1800" b="1" dirty="0"/>
            <a:t>Dominance of Action Games:</a:t>
          </a:r>
          <a:r>
            <a:rPr lang="en-US" sz="1800" dirty="0"/>
            <a:t> Action games lead the market with 37.28% of total sales, indicating a strong preference for high-energy and engaging gameplay.</a:t>
          </a:r>
        </a:p>
      </dgm:t>
    </dgm:pt>
    <dgm:pt modelId="{25A5BBE4-338D-41F8-B7ED-F7B5F93764FD}" type="parTrans" cxnId="{49CEBD54-A25F-4C29-9637-ED60696725C7}">
      <dgm:prSet/>
      <dgm:spPr/>
      <dgm:t>
        <a:bodyPr/>
        <a:lstStyle/>
        <a:p>
          <a:endParaRPr lang="en-US" sz="2800"/>
        </a:p>
      </dgm:t>
    </dgm:pt>
    <dgm:pt modelId="{7DFB5454-3E90-48DD-9756-77691DC98340}" type="sibTrans" cxnId="{49CEBD54-A25F-4C29-9637-ED60696725C7}">
      <dgm:prSet phldrT="1" phldr="0" custT="1"/>
      <dgm:spPr/>
      <dgm:t>
        <a:bodyPr/>
        <a:lstStyle/>
        <a:p>
          <a:r>
            <a:rPr lang="en-US" sz="7200"/>
            <a:t>1</a:t>
          </a:r>
        </a:p>
      </dgm:t>
    </dgm:pt>
    <dgm:pt modelId="{F0993B63-6572-4970-A586-3B39E0AE27C3}">
      <dgm:prSet custT="1"/>
      <dgm:spPr/>
      <dgm:t>
        <a:bodyPr/>
        <a:lstStyle/>
        <a:p>
          <a:r>
            <a:rPr lang="en-US" sz="2000" b="1" dirty="0"/>
            <a:t>Popularity of Sports Games:</a:t>
          </a:r>
          <a:r>
            <a:rPr lang="en-US" sz="2000" dirty="0"/>
            <a:t> Sports games account for 17.98% of total sales, showing a significant market share and widespread appeal across different regions.</a:t>
          </a:r>
        </a:p>
      </dgm:t>
    </dgm:pt>
    <dgm:pt modelId="{D1523C25-C762-41EB-B001-269EAEEC7B5D}" type="parTrans" cxnId="{5F480627-3A56-46BC-8996-E2EB38162C3F}">
      <dgm:prSet/>
      <dgm:spPr/>
      <dgm:t>
        <a:bodyPr/>
        <a:lstStyle/>
        <a:p>
          <a:endParaRPr lang="en-US" sz="2800"/>
        </a:p>
      </dgm:t>
    </dgm:pt>
    <dgm:pt modelId="{D4CC90E7-7933-4EB7-BC2B-AB3C38E26BDD}" type="sibTrans" cxnId="{5F480627-3A56-46BC-8996-E2EB38162C3F}">
      <dgm:prSet phldrT="2" phldr="0" custT="1"/>
      <dgm:spPr/>
      <dgm:t>
        <a:bodyPr/>
        <a:lstStyle/>
        <a:p>
          <a:r>
            <a:rPr lang="en-US" sz="7200" dirty="0"/>
            <a:t>2</a:t>
          </a:r>
        </a:p>
      </dgm:t>
    </dgm:pt>
    <dgm:pt modelId="{64814F38-084F-4DA1-B0E2-FEBE513A5076}">
      <dgm:prSet custT="1"/>
      <dgm:spPr/>
      <dgm:t>
        <a:bodyPr/>
        <a:lstStyle/>
        <a:p>
          <a:r>
            <a:rPr lang="en-US" sz="1800" b="1" dirty="0"/>
            <a:t>Diverse Market:</a:t>
          </a:r>
          <a:r>
            <a:rPr lang="en-US" sz="1800" dirty="0"/>
            <a:t> Other genres such as Racing (</a:t>
          </a:r>
          <a:r>
            <a:rPr lang="en-US" sz="2000" dirty="0"/>
            <a:t>7.96</a:t>
          </a:r>
          <a:r>
            <a:rPr lang="en-US" sz="1800" dirty="0"/>
            <a:t>%), Role-Playing (6.46%), and Platform (5.29%) also hold notable market shares, highlighting the diversity in player preferences.</a:t>
          </a:r>
        </a:p>
      </dgm:t>
    </dgm:pt>
    <dgm:pt modelId="{2C742294-944E-4780-8984-DF565EB66FF0}" type="parTrans" cxnId="{6B8C88BB-AD48-48D1-A695-E7E22DB5D07E}">
      <dgm:prSet/>
      <dgm:spPr/>
      <dgm:t>
        <a:bodyPr/>
        <a:lstStyle/>
        <a:p>
          <a:endParaRPr lang="en-US" sz="2800"/>
        </a:p>
      </dgm:t>
    </dgm:pt>
    <dgm:pt modelId="{9F27B8A5-AF59-4C36-97C9-31E36F19742D}" type="sibTrans" cxnId="{6B8C88BB-AD48-48D1-A695-E7E22DB5D07E}">
      <dgm:prSet phldrT="3" phldr="0" custT="1"/>
      <dgm:spPr/>
      <dgm:t>
        <a:bodyPr/>
        <a:lstStyle/>
        <a:p>
          <a:r>
            <a:rPr lang="en-US" sz="7200"/>
            <a:t>3</a:t>
          </a:r>
        </a:p>
      </dgm:t>
    </dgm:pt>
    <dgm:pt modelId="{B4F3D5AA-5146-4C04-946D-2651873A67F5}">
      <dgm:prSet custT="1"/>
      <dgm:spPr/>
      <dgm:t>
        <a:bodyPr/>
        <a:lstStyle/>
        <a:p>
          <a:r>
            <a:rPr lang="en-US" sz="1800" b="1" dirty="0"/>
            <a:t>Niche Markets:</a:t>
          </a:r>
          <a:r>
            <a:rPr lang="en-US" sz="1800" dirty="0"/>
            <a:t> Genres like Music (0.78%), Miscellaneous (0.23%), and MMO (0.14%) have smaller </a:t>
          </a:r>
          <a:r>
            <a:rPr lang="en-US" sz="2000" dirty="0"/>
            <a:t>market</a:t>
          </a:r>
          <a:r>
            <a:rPr lang="en-US" sz="1800" dirty="0"/>
            <a:t> shares, indicating niche but potentially loyal audiences.</a:t>
          </a:r>
        </a:p>
      </dgm:t>
    </dgm:pt>
    <dgm:pt modelId="{B3AA15DF-F404-4674-B090-32420A2E99B0}" type="parTrans" cxnId="{AD064DF9-F262-4D6F-A597-4EABAAA8605C}">
      <dgm:prSet/>
      <dgm:spPr/>
      <dgm:t>
        <a:bodyPr/>
        <a:lstStyle/>
        <a:p>
          <a:endParaRPr lang="en-US" sz="2800"/>
        </a:p>
      </dgm:t>
    </dgm:pt>
    <dgm:pt modelId="{FBC91EE6-1205-40C9-A31F-CBAD5EAE2063}" type="sibTrans" cxnId="{AD064DF9-F262-4D6F-A597-4EABAAA8605C}">
      <dgm:prSet phldrT="4" phldr="0" custT="1"/>
      <dgm:spPr/>
      <dgm:t>
        <a:bodyPr/>
        <a:lstStyle/>
        <a:p>
          <a:r>
            <a:rPr lang="en-US" sz="7200"/>
            <a:t>4</a:t>
          </a:r>
        </a:p>
      </dgm:t>
    </dgm:pt>
    <dgm:pt modelId="{D1BC5D0F-2EB6-47A0-A4D4-77B77D2AAC5B}" type="pres">
      <dgm:prSet presAssocID="{ED1D41D6-9522-4301-9715-1700C9668AF0}" presName="linearFlow" presStyleCnt="0">
        <dgm:presLayoutVars>
          <dgm:dir/>
          <dgm:animLvl val="lvl"/>
          <dgm:resizeHandles val="exact"/>
        </dgm:presLayoutVars>
      </dgm:prSet>
      <dgm:spPr/>
    </dgm:pt>
    <dgm:pt modelId="{615873C2-51F4-4578-81E2-453E494E0296}" type="pres">
      <dgm:prSet presAssocID="{E5FBBACD-4156-4DA3-B23C-62F91434A05B}" presName="compositeNode" presStyleCnt="0"/>
      <dgm:spPr/>
    </dgm:pt>
    <dgm:pt modelId="{03F4421A-341D-4AE0-835E-2D3C8B5BEEF4}" type="pres">
      <dgm:prSet presAssocID="{E5FBBACD-4156-4DA3-B23C-62F91434A05B}" presName="parTx" presStyleLbl="node1" presStyleIdx="0" presStyleCnt="0">
        <dgm:presLayoutVars>
          <dgm:chMax val="0"/>
          <dgm:chPref val="0"/>
          <dgm:bulletEnabled val="1"/>
        </dgm:presLayoutVars>
      </dgm:prSet>
      <dgm:spPr/>
    </dgm:pt>
    <dgm:pt modelId="{3D438638-103A-4F29-9090-CDB10C52298C}" type="pres">
      <dgm:prSet presAssocID="{E5FBBACD-4156-4DA3-B23C-62F91434A05B}" presName="parSh" presStyleCnt="0"/>
      <dgm:spPr/>
    </dgm:pt>
    <dgm:pt modelId="{53F3C740-3D91-4233-8F0D-912BF293D8A1}" type="pres">
      <dgm:prSet presAssocID="{E5FBBACD-4156-4DA3-B23C-62F91434A05B}" presName="lineNode" presStyleLbl="alignAccFollowNode1" presStyleIdx="0" presStyleCnt="12"/>
      <dgm:spPr/>
    </dgm:pt>
    <dgm:pt modelId="{785ED0B9-C761-4CDF-A083-D8846114E612}" type="pres">
      <dgm:prSet presAssocID="{E5FBBACD-4156-4DA3-B23C-62F91434A05B}" presName="lineArrowNode" presStyleLbl="alignAccFollowNode1" presStyleIdx="1" presStyleCnt="12"/>
      <dgm:spPr/>
    </dgm:pt>
    <dgm:pt modelId="{96E7A042-7266-4D8E-B0AE-A68D7F3CDD7D}" type="pres">
      <dgm:prSet presAssocID="{7DFB5454-3E90-48DD-9756-77691DC98340}" presName="sibTransNodeCircle" presStyleLbl="alignNode1" presStyleIdx="0" presStyleCnt="4">
        <dgm:presLayoutVars>
          <dgm:chMax val="0"/>
          <dgm:bulletEnabled/>
        </dgm:presLayoutVars>
      </dgm:prSet>
      <dgm:spPr/>
    </dgm:pt>
    <dgm:pt modelId="{06813707-5AEB-459B-9472-D4381A12D4C9}" type="pres">
      <dgm:prSet presAssocID="{7DFB5454-3E90-48DD-9756-77691DC98340}" presName="spacerBetweenCircleAndCallout" presStyleCnt="0">
        <dgm:presLayoutVars/>
      </dgm:prSet>
      <dgm:spPr/>
    </dgm:pt>
    <dgm:pt modelId="{7700BF9A-F051-411F-B567-A8C6592DBB85}" type="pres">
      <dgm:prSet presAssocID="{E5FBBACD-4156-4DA3-B23C-62F91434A05B}" presName="nodeText" presStyleLbl="alignAccFollowNode1" presStyleIdx="2" presStyleCnt="12">
        <dgm:presLayoutVars>
          <dgm:bulletEnabled val="1"/>
        </dgm:presLayoutVars>
      </dgm:prSet>
      <dgm:spPr/>
    </dgm:pt>
    <dgm:pt modelId="{572BA702-F667-477A-97C3-3BE75A45D62F}" type="pres">
      <dgm:prSet presAssocID="{7DFB5454-3E90-48DD-9756-77691DC98340}" presName="sibTransComposite" presStyleCnt="0"/>
      <dgm:spPr/>
    </dgm:pt>
    <dgm:pt modelId="{5E98542A-67C9-4F2F-B242-58A1E8154FAB}" type="pres">
      <dgm:prSet presAssocID="{F0993B63-6572-4970-A586-3B39E0AE27C3}" presName="compositeNode" presStyleCnt="0"/>
      <dgm:spPr/>
    </dgm:pt>
    <dgm:pt modelId="{7FF54FB2-A6E1-436A-8C77-877FFD9A4D3A}" type="pres">
      <dgm:prSet presAssocID="{F0993B63-6572-4970-A586-3B39E0AE27C3}" presName="parTx" presStyleLbl="node1" presStyleIdx="0" presStyleCnt="0">
        <dgm:presLayoutVars>
          <dgm:chMax val="0"/>
          <dgm:chPref val="0"/>
          <dgm:bulletEnabled val="1"/>
        </dgm:presLayoutVars>
      </dgm:prSet>
      <dgm:spPr/>
    </dgm:pt>
    <dgm:pt modelId="{58BF5949-289E-4B8C-856A-B3D7E7C364BD}" type="pres">
      <dgm:prSet presAssocID="{F0993B63-6572-4970-A586-3B39E0AE27C3}" presName="parSh" presStyleCnt="0"/>
      <dgm:spPr/>
    </dgm:pt>
    <dgm:pt modelId="{2E85AD03-F9F2-44D1-9806-FB8D5DB478FC}" type="pres">
      <dgm:prSet presAssocID="{F0993B63-6572-4970-A586-3B39E0AE27C3}" presName="lineNode" presStyleLbl="alignAccFollowNode1" presStyleIdx="3" presStyleCnt="12"/>
      <dgm:spPr/>
    </dgm:pt>
    <dgm:pt modelId="{4156923F-7877-4FF6-A50A-28EA6C3E3990}" type="pres">
      <dgm:prSet presAssocID="{F0993B63-6572-4970-A586-3B39E0AE27C3}" presName="lineArrowNode" presStyleLbl="alignAccFollowNode1" presStyleIdx="4" presStyleCnt="12"/>
      <dgm:spPr/>
    </dgm:pt>
    <dgm:pt modelId="{AC735311-40E4-48E4-91D9-E0C846F63273}" type="pres">
      <dgm:prSet presAssocID="{D4CC90E7-7933-4EB7-BC2B-AB3C38E26BDD}" presName="sibTransNodeCircle" presStyleLbl="alignNode1" presStyleIdx="1" presStyleCnt="4">
        <dgm:presLayoutVars>
          <dgm:chMax val="0"/>
          <dgm:bulletEnabled/>
        </dgm:presLayoutVars>
      </dgm:prSet>
      <dgm:spPr/>
    </dgm:pt>
    <dgm:pt modelId="{31CE02DD-87A0-4AF4-AF1C-79BBF4F3F41C}" type="pres">
      <dgm:prSet presAssocID="{D4CC90E7-7933-4EB7-BC2B-AB3C38E26BDD}" presName="spacerBetweenCircleAndCallout" presStyleCnt="0">
        <dgm:presLayoutVars/>
      </dgm:prSet>
      <dgm:spPr/>
    </dgm:pt>
    <dgm:pt modelId="{29281BA9-1AC3-460F-9919-8385827AD44A}" type="pres">
      <dgm:prSet presAssocID="{F0993B63-6572-4970-A586-3B39E0AE27C3}" presName="nodeText" presStyleLbl="alignAccFollowNode1" presStyleIdx="5" presStyleCnt="12">
        <dgm:presLayoutVars>
          <dgm:bulletEnabled val="1"/>
        </dgm:presLayoutVars>
      </dgm:prSet>
      <dgm:spPr/>
    </dgm:pt>
    <dgm:pt modelId="{672D193D-83A0-448C-8628-EEB05DFF054A}" type="pres">
      <dgm:prSet presAssocID="{D4CC90E7-7933-4EB7-BC2B-AB3C38E26BDD}" presName="sibTransComposite" presStyleCnt="0"/>
      <dgm:spPr/>
    </dgm:pt>
    <dgm:pt modelId="{8EF72BD9-7407-4ACF-9E89-3684DAC2FA5B}" type="pres">
      <dgm:prSet presAssocID="{64814F38-084F-4DA1-B0E2-FEBE513A5076}" presName="compositeNode" presStyleCnt="0"/>
      <dgm:spPr/>
    </dgm:pt>
    <dgm:pt modelId="{3EA06EDF-5C7F-48AB-AB8E-3E19537D190C}" type="pres">
      <dgm:prSet presAssocID="{64814F38-084F-4DA1-B0E2-FEBE513A5076}" presName="parTx" presStyleLbl="node1" presStyleIdx="0" presStyleCnt="0">
        <dgm:presLayoutVars>
          <dgm:chMax val="0"/>
          <dgm:chPref val="0"/>
          <dgm:bulletEnabled val="1"/>
        </dgm:presLayoutVars>
      </dgm:prSet>
      <dgm:spPr/>
    </dgm:pt>
    <dgm:pt modelId="{6E292E76-3CFC-4D4E-9192-4717B18CF3C4}" type="pres">
      <dgm:prSet presAssocID="{64814F38-084F-4DA1-B0E2-FEBE513A5076}" presName="parSh" presStyleCnt="0"/>
      <dgm:spPr/>
    </dgm:pt>
    <dgm:pt modelId="{271AA1E0-4260-41E4-9BFF-D187AA359C47}" type="pres">
      <dgm:prSet presAssocID="{64814F38-084F-4DA1-B0E2-FEBE513A5076}" presName="lineNode" presStyleLbl="alignAccFollowNode1" presStyleIdx="6" presStyleCnt="12"/>
      <dgm:spPr/>
    </dgm:pt>
    <dgm:pt modelId="{37674916-3BA5-4E2E-8E82-2EBBFA8A7E82}" type="pres">
      <dgm:prSet presAssocID="{64814F38-084F-4DA1-B0E2-FEBE513A5076}" presName="lineArrowNode" presStyleLbl="alignAccFollowNode1" presStyleIdx="7" presStyleCnt="12"/>
      <dgm:spPr/>
    </dgm:pt>
    <dgm:pt modelId="{76289C0E-9AE8-4FDB-BBAF-0D8DB9CD9F0E}" type="pres">
      <dgm:prSet presAssocID="{9F27B8A5-AF59-4C36-97C9-31E36F19742D}" presName="sibTransNodeCircle" presStyleLbl="alignNode1" presStyleIdx="2" presStyleCnt="4">
        <dgm:presLayoutVars>
          <dgm:chMax val="0"/>
          <dgm:bulletEnabled/>
        </dgm:presLayoutVars>
      </dgm:prSet>
      <dgm:spPr/>
    </dgm:pt>
    <dgm:pt modelId="{A47EA1D6-91C9-4557-9F41-8338B3470912}" type="pres">
      <dgm:prSet presAssocID="{9F27B8A5-AF59-4C36-97C9-31E36F19742D}" presName="spacerBetweenCircleAndCallout" presStyleCnt="0">
        <dgm:presLayoutVars/>
      </dgm:prSet>
      <dgm:spPr/>
    </dgm:pt>
    <dgm:pt modelId="{C2CEA585-2D7E-4C99-9DD4-EE2F41F5CBFB}" type="pres">
      <dgm:prSet presAssocID="{64814F38-084F-4DA1-B0E2-FEBE513A5076}" presName="nodeText" presStyleLbl="alignAccFollowNode1" presStyleIdx="8" presStyleCnt="12">
        <dgm:presLayoutVars>
          <dgm:bulletEnabled val="1"/>
        </dgm:presLayoutVars>
      </dgm:prSet>
      <dgm:spPr/>
    </dgm:pt>
    <dgm:pt modelId="{D179739A-CF13-411F-9E6D-E4924498DBC9}" type="pres">
      <dgm:prSet presAssocID="{9F27B8A5-AF59-4C36-97C9-31E36F19742D}" presName="sibTransComposite" presStyleCnt="0"/>
      <dgm:spPr/>
    </dgm:pt>
    <dgm:pt modelId="{487F831D-0B64-430C-9EB6-D46BD979CBA4}" type="pres">
      <dgm:prSet presAssocID="{B4F3D5AA-5146-4C04-946D-2651873A67F5}" presName="compositeNode" presStyleCnt="0"/>
      <dgm:spPr/>
    </dgm:pt>
    <dgm:pt modelId="{5037A1E9-7C11-4DBC-84B8-8416F257D353}" type="pres">
      <dgm:prSet presAssocID="{B4F3D5AA-5146-4C04-946D-2651873A67F5}" presName="parTx" presStyleLbl="node1" presStyleIdx="0" presStyleCnt="0">
        <dgm:presLayoutVars>
          <dgm:chMax val="0"/>
          <dgm:chPref val="0"/>
          <dgm:bulletEnabled val="1"/>
        </dgm:presLayoutVars>
      </dgm:prSet>
      <dgm:spPr/>
    </dgm:pt>
    <dgm:pt modelId="{FA4F7DAF-A12A-45C1-86D1-B0EE0A787718}" type="pres">
      <dgm:prSet presAssocID="{B4F3D5AA-5146-4C04-946D-2651873A67F5}" presName="parSh" presStyleCnt="0"/>
      <dgm:spPr/>
    </dgm:pt>
    <dgm:pt modelId="{E07EBBB9-9E06-49B3-946E-855028994115}" type="pres">
      <dgm:prSet presAssocID="{B4F3D5AA-5146-4C04-946D-2651873A67F5}" presName="lineNode" presStyleLbl="alignAccFollowNode1" presStyleIdx="9" presStyleCnt="12"/>
      <dgm:spPr/>
    </dgm:pt>
    <dgm:pt modelId="{1E79FEF3-8075-4B6D-BA9E-284CC97C38D1}" type="pres">
      <dgm:prSet presAssocID="{B4F3D5AA-5146-4C04-946D-2651873A67F5}" presName="lineArrowNode" presStyleLbl="alignAccFollowNode1" presStyleIdx="10" presStyleCnt="12"/>
      <dgm:spPr/>
    </dgm:pt>
    <dgm:pt modelId="{53F9AC8A-73DF-43F1-B88F-290B43668022}" type="pres">
      <dgm:prSet presAssocID="{FBC91EE6-1205-40C9-A31F-CBAD5EAE2063}" presName="sibTransNodeCircle" presStyleLbl="alignNode1" presStyleIdx="3" presStyleCnt="4">
        <dgm:presLayoutVars>
          <dgm:chMax val="0"/>
          <dgm:bulletEnabled/>
        </dgm:presLayoutVars>
      </dgm:prSet>
      <dgm:spPr/>
    </dgm:pt>
    <dgm:pt modelId="{38E5EDF7-6EAB-471D-B321-5EE2A7D6FB87}" type="pres">
      <dgm:prSet presAssocID="{FBC91EE6-1205-40C9-A31F-CBAD5EAE2063}" presName="spacerBetweenCircleAndCallout" presStyleCnt="0">
        <dgm:presLayoutVars/>
      </dgm:prSet>
      <dgm:spPr/>
    </dgm:pt>
    <dgm:pt modelId="{89F3D0CE-70EE-46F4-8633-96648C959495}" type="pres">
      <dgm:prSet presAssocID="{B4F3D5AA-5146-4C04-946D-2651873A67F5}" presName="nodeText" presStyleLbl="alignAccFollowNode1" presStyleIdx="11" presStyleCnt="12">
        <dgm:presLayoutVars>
          <dgm:bulletEnabled val="1"/>
        </dgm:presLayoutVars>
      </dgm:prSet>
      <dgm:spPr/>
    </dgm:pt>
  </dgm:ptLst>
  <dgm:cxnLst>
    <dgm:cxn modelId="{5F480627-3A56-46BC-8996-E2EB38162C3F}" srcId="{ED1D41D6-9522-4301-9715-1700C9668AF0}" destId="{F0993B63-6572-4970-A586-3B39E0AE27C3}" srcOrd="1" destOrd="0" parTransId="{D1523C25-C762-41EB-B001-269EAEEC7B5D}" sibTransId="{D4CC90E7-7933-4EB7-BC2B-AB3C38E26BDD}"/>
    <dgm:cxn modelId="{F9B3352A-32C3-4597-9CCD-0F7463B8FF7F}" type="presOf" srcId="{E5FBBACD-4156-4DA3-B23C-62F91434A05B}" destId="{7700BF9A-F051-411F-B567-A8C6592DBB85}" srcOrd="0" destOrd="0" presId="urn:microsoft.com/office/officeart/2016/7/layout/LinearArrowProcessNumbered"/>
    <dgm:cxn modelId="{E2C07836-65A3-490D-9F65-17771CBD1AEF}" type="presOf" srcId="{ED1D41D6-9522-4301-9715-1700C9668AF0}" destId="{D1BC5D0F-2EB6-47A0-A4D4-77B77D2AAC5B}" srcOrd="0" destOrd="0" presId="urn:microsoft.com/office/officeart/2016/7/layout/LinearArrowProcessNumbered"/>
    <dgm:cxn modelId="{F019513D-0381-408D-A077-F4B301F381AA}" type="presOf" srcId="{64814F38-084F-4DA1-B0E2-FEBE513A5076}" destId="{C2CEA585-2D7E-4C99-9DD4-EE2F41F5CBFB}" srcOrd="0" destOrd="0" presId="urn:microsoft.com/office/officeart/2016/7/layout/LinearArrowProcessNumbered"/>
    <dgm:cxn modelId="{7984D145-4236-46A4-AD2A-B71745FFDF03}" type="presOf" srcId="{FBC91EE6-1205-40C9-A31F-CBAD5EAE2063}" destId="{53F9AC8A-73DF-43F1-B88F-290B43668022}" srcOrd="0" destOrd="0" presId="urn:microsoft.com/office/officeart/2016/7/layout/LinearArrowProcessNumbered"/>
    <dgm:cxn modelId="{49CEBD54-A25F-4C29-9637-ED60696725C7}" srcId="{ED1D41D6-9522-4301-9715-1700C9668AF0}" destId="{E5FBBACD-4156-4DA3-B23C-62F91434A05B}" srcOrd="0" destOrd="0" parTransId="{25A5BBE4-338D-41F8-B7ED-F7B5F93764FD}" sibTransId="{7DFB5454-3E90-48DD-9756-77691DC98340}"/>
    <dgm:cxn modelId="{8C776B76-4889-4C08-8748-A6FCB33BC17B}" type="presOf" srcId="{9F27B8A5-AF59-4C36-97C9-31E36F19742D}" destId="{76289C0E-9AE8-4FDB-BBAF-0D8DB9CD9F0E}" srcOrd="0" destOrd="0" presId="urn:microsoft.com/office/officeart/2016/7/layout/LinearArrowProcessNumbered"/>
    <dgm:cxn modelId="{53D9A657-1D21-42FF-8E69-AE78082CB281}" type="presOf" srcId="{F0993B63-6572-4970-A586-3B39E0AE27C3}" destId="{29281BA9-1AC3-460F-9919-8385827AD44A}" srcOrd="0" destOrd="0" presId="urn:microsoft.com/office/officeart/2016/7/layout/LinearArrowProcessNumbered"/>
    <dgm:cxn modelId="{18E547A8-AFBB-4515-A647-30DE571E54F4}" type="presOf" srcId="{D4CC90E7-7933-4EB7-BC2B-AB3C38E26BDD}" destId="{AC735311-40E4-48E4-91D9-E0C846F63273}" srcOrd="0" destOrd="0" presId="urn:microsoft.com/office/officeart/2016/7/layout/LinearArrowProcessNumbered"/>
    <dgm:cxn modelId="{6B8C88BB-AD48-48D1-A695-E7E22DB5D07E}" srcId="{ED1D41D6-9522-4301-9715-1700C9668AF0}" destId="{64814F38-084F-4DA1-B0E2-FEBE513A5076}" srcOrd="2" destOrd="0" parTransId="{2C742294-944E-4780-8984-DF565EB66FF0}" sibTransId="{9F27B8A5-AF59-4C36-97C9-31E36F19742D}"/>
    <dgm:cxn modelId="{72BF61CA-8F84-47AF-A559-F09F93BCF899}" type="presOf" srcId="{7DFB5454-3E90-48DD-9756-77691DC98340}" destId="{96E7A042-7266-4D8E-B0AE-A68D7F3CDD7D}" srcOrd="0" destOrd="0" presId="urn:microsoft.com/office/officeart/2016/7/layout/LinearArrowProcessNumbered"/>
    <dgm:cxn modelId="{7268FCDB-F04C-4A27-A501-E308FCD8EAC8}" type="presOf" srcId="{B4F3D5AA-5146-4C04-946D-2651873A67F5}" destId="{89F3D0CE-70EE-46F4-8633-96648C959495}" srcOrd="0" destOrd="0" presId="urn:microsoft.com/office/officeart/2016/7/layout/LinearArrowProcessNumbered"/>
    <dgm:cxn modelId="{AD064DF9-F262-4D6F-A597-4EABAAA8605C}" srcId="{ED1D41D6-9522-4301-9715-1700C9668AF0}" destId="{B4F3D5AA-5146-4C04-946D-2651873A67F5}" srcOrd="3" destOrd="0" parTransId="{B3AA15DF-F404-4674-B090-32420A2E99B0}" sibTransId="{FBC91EE6-1205-40C9-A31F-CBAD5EAE2063}"/>
    <dgm:cxn modelId="{57B6C7DB-DA6C-408F-B5D9-EAD32F4510F2}" type="presParOf" srcId="{D1BC5D0F-2EB6-47A0-A4D4-77B77D2AAC5B}" destId="{615873C2-51F4-4578-81E2-453E494E0296}" srcOrd="0" destOrd="0" presId="urn:microsoft.com/office/officeart/2016/7/layout/LinearArrowProcessNumbered"/>
    <dgm:cxn modelId="{077CE67D-EAFA-42EE-AA86-CC1E66C59C04}" type="presParOf" srcId="{615873C2-51F4-4578-81E2-453E494E0296}" destId="{03F4421A-341D-4AE0-835E-2D3C8B5BEEF4}" srcOrd="0" destOrd="0" presId="urn:microsoft.com/office/officeart/2016/7/layout/LinearArrowProcessNumbered"/>
    <dgm:cxn modelId="{C9B75514-FE12-44B4-ABC8-C9BA5632DDBF}" type="presParOf" srcId="{615873C2-51F4-4578-81E2-453E494E0296}" destId="{3D438638-103A-4F29-9090-CDB10C52298C}" srcOrd="1" destOrd="0" presId="urn:microsoft.com/office/officeart/2016/7/layout/LinearArrowProcessNumbered"/>
    <dgm:cxn modelId="{F51139CC-662C-42A0-B4A2-F7E901B51498}" type="presParOf" srcId="{3D438638-103A-4F29-9090-CDB10C52298C}" destId="{53F3C740-3D91-4233-8F0D-912BF293D8A1}" srcOrd="0" destOrd="0" presId="urn:microsoft.com/office/officeart/2016/7/layout/LinearArrowProcessNumbered"/>
    <dgm:cxn modelId="{630D17F4-DC75-4EC2-85C2-31B88217BF60}" type="presParOf" srcId="{3D438638-103A-4F29-9090-CDB10C52298C}" destId="{785ED0B9-C761-4CDF-A083-D8846114E612}" srcOrd="1" destOrd="0" presId="urn:microsoft.com/office/officeart/2016/7/layout/LinearArrowProcessNumbered"/>
    <dgm:cxn modelId="{3E374E43-D762-4BDB-9160-B91FE3993A28}" type="presParOf" srcId="{3D438638-103A-4F29-9090-CDB10C52298C}" destId="{96E7A042-7266-4D8E-B0AE-A68D7F3CDD7D}" srcOrd="2" destOrd="0" presId="urn:microsoft.com/office/officeart/2016/7/layout/LinearArrowProcessNumbered"/>
    <dgm:cxn modelId="{17356519-E9AC-46CF-AB81-9944A656BA65}" type="presParOf" srcId="{3D438638-103A-4F29-9090-CDB10C52298C}" destId="{06813707-5AEB-459B-9472-D4381A12D4C9}" srcOrd="3" destOrd="0" presId="urn:microsoft.com/office/officeart/2016/7/layout/LinearArrowProcessNumbered"/>
    <dgm:cxn modelId="{5CE82EAE-786D-40FA-A9D5-2972210F3F5E}" type="presParOf" srcId="{615873C2-51F4-4578-81E2-453E494E0296}" destId="{7700BF9A-F051-411F-B567-A8C6592DBB85}" srcOrd="2" destOrd="0" presId="urn:microsoft.com/office/officeart/2016/7/layout/LinearArrowProcessNumbered"/>
    <dgm:cxn modelId="{3E7956B0-2D73-42DE-87DF-236EFB30EE89}" type="presParOf" srcId="{D1BC5D0F-2EB6-47A0-A4D4-77B77D2AAC5B}" destId="{572BA702-F667-477A-97C3-3BE75A45D62F}" srcOrd="1" destOrd="0" presId="urn:microsoft.com/office/officeart/2016/7/layout/LinearArrowProcessNumbered"/>
    <dgm:cxn modelId="{373DE70E-5005-4667-A342-3926435B966B}" type="presParOf" srcId="{D1BC5D0F-2EB6-47A0-A4D4-77B77D2AAC5B}" destId="{5E98542A-67C9-4F2F-B242-58A1E8154FAB}" srcOrd="2" destOrd="0" presId="urn:microsoft.com/office/officeart/2016/7/layout/LinearArrowProcessNumbered"/>
    <dgm:cxn modelId="{F50D994A-7C8B-41C5-BC77-DCAE7FB88027}" type="presParOf" srcId="{5E98542A-67C9-4F2F-B242-58A1E8154FAB}" destId="{7FF54FB2-A6E1-436A-8C77-877FFD9A4D3A}" srcOrd="0" destOrd="0" presId="urn:microsoft.com/office/officeart/2016/7/layout/LinearArrowProcessNumbered"/>
    <dgm:cxn modelId="{0FF41A70-89B2-4768-BB54-7058A24AF4E6}" type="presParOf" srcId="{5E98542A-67C9-4F2F-B242-58A1E8154FAB}" destId="{58BF5949-289E-4B8C-856A-B3D7E7C364BD}" srcOrd="1" destOrd="0" presId="urn:microsoft.com/office/officeart/2016/7/layout/LinearArrowProcessNumbered"/>
    <dgm:cxn modelId="{C06C9389-F96C-4928-BB8C-A68B037B479B}" type="presParOf" srcId="{58BF5949-289E-4B8C-856A-B3D7E7C364BD}" destId="{2E85AD03-F9F2-44D1-9806-FB8D5DB478FC}" srcOrd="0" destOrd="0" presId="urn:microsoft.com/office/officeart/2016/7/layout/LinearArrowProcessNumbered"/>
    <dgm:cxn modelId="{54F62809-50C0-4384-8593-A073F4698BE6}" type="presParOf" srcId="{58BF5949-289E-4B8C-856A-B3D7E7C364BD}" destId="{4156923F-7877-4FF6-A50A-28EA6C3E3990}" srcOrd="1" destOrd="0" presId="urn:microsoft.com/office/officeart/2016/7/layout/LinearArrowProcessNumbered"/>
    <dgm:cxn modelId="{8B41F841-445C-40CB-8447-9AFBB0A8166E}" type="presParOf" srcId="{58BF5949-289E-4B8C-856A-B3D7E7C364BD}" destId="{AC735311-40E4-48E4-91D9-E0C846F63273}" srcOrd="2" destOrd="0" presId="urn:microsoft.com/office/officeart/2016/7/layout/LinearArrowProcessNumbered"/>
    <dgm:cxn modelId="{F7A8AFDB-E449-4A1D-B723-6BA876379787}" type="presParOf" srcId="{58BF5949-289E-4B8C-856A-B3D7E7C364BD}" destId="{31CE02DD-87A0-4AF4-AF1C-79BBF4F3F41C}" srcOrd="3" destOrd="0" presId="urn:microsoft.com/office/officeart/2016/7/layout/LinearArrowProcessNumbered"/>
    <dgm:cxn modelId="{D75A12D8-13D3-46A0-8F88-A157CB69B963}" type="presParOf" srcId="{5E98542A-67C9-4F2F-B242-58A1E8154FAB}" destId="{29281BA9-1AC3-460F-9919-8385827AD44A}" srcOrd="2" destOrd="0" presId="urn:microsoft.com/office/officeart/2016/7/layout/LinearArrowProcessNumbered"/>
    <dgm:cxn modelId="{DD3F9255-F695-44D2-9638-5D1BED3C5516}" type="presParOf" srcId="{D1BC5D0F-2EB6-47A0-A4D4-77B77D2AAC5B}" destId="{672D193D-83A0-448C-8628-EEB05DFF054A}" srcOrd="3" destOrd="0" presId="urn:microsoft.com/office/officeart/2016/7/layout/LinearArrowProcessNumbered"/>
    <dgm:cxn modelId="{006D2836-B660-4A82-923E-3A77978F73B2}" type="presParOf" srcId="{D1BC5D0F-2EB6-47A0-A4D4-77B77D2AAC5B}" destId="{8EF72BD9-7407-4ACF-9E89-3684DAC2FA5B}" srcOrd="4" destOrd="0" presId="urn:microsoft.com/office/officeart/2016/7/layout/LinearArrowProcessNumbered"/>
    <dgm:cxn modelId="{0FF40E0F-2FDE-4066-9EE7-5615017AA56A}" type="presParOf" srcId="{8EF72BD9-7407-4ACF-9E89-3684DAC2FA5B}" destId="{3EA06EDF-5C7F-48AB-AB8E-3E19537D190C}" srcOrd="0" destOrd="0" presId="urn:microsoft.com/office/officeart/2016/7/layout/LinearArrowProcessNumbered"/>
    <dgm:cxn modelId="{A9F23395-4AF9-45FD-B220-2FB5B0303032}" type="presParOf" srcId="{8EF72BD9-7407-4ACF-9E89-3684DAC2FA5B}" destId="{6E292E76-3CFC-4D4E-9192-4717B18CF3C4}" srcOrd="1" destOrd="0" presId="urn:microsoft.com/office/officeart/2016/7/layout/LinearArrowProcessNumbered"/>
    <dgm:cxn modelId="{75FF5D14-40A4-451B-A480-64156D0D429A}" type="presParOf" srcId="{6E292E76-3CFC-4D4E-9192-4717B18CF3C4}" destId="{271AA1E0-4260-41E4-9BFF-D187AA359C47}" srcOrd="0" destOrd="0" presId="urn:microsoft.com/office/officeart/2016/7/layout/LinearArrowProcessNumbered"/>
    <dgm:cxn modelId="{D5A1C583-D7EF-47F9-99BB-C2B10B65ACF9}" type="presParOf" srcId="{6E292E76-3CFC-4D4E-9192-4717B18CF3C4}" destId="{37674916-3BA5-4E2E-8E82-2EBBFA8A7E82}" srcOrd="1" destOrd="0" presId="urn:microsoft.com/office/officeart/2016/7/layout/LinearArrowProcessNumbered"/>
    <dgm:cxn modelId="{FF618868-D9C5-4D5E-9C4C-6D4E31F53582}" type="presParOf" srcId="{6E292E76-3CFC-4D4E-9192-4717B18CF3C4}" destId="{76289C0E-9AE8-4FDB-BBAF-0D8DB9CD9F0E}" srcOrd="2" destOrd="0" presId="urn:microsoft.com/office/officeart/2016/7/layout/LinearArrowProcessNumbered"/>
    <dgm:cxn modelId="{08A388F7-FBE1-4E7B-95A2-513939C3580C}" type="presParOf" srcId="{6E292E76-3CFC-4D4E-9192-4717B18CF3C4}" destId="{A47EA1D6-91C9-4557-9F41-8338B3470912}" srcOrd="3" destOrd="0" presId="urn:microsoft.com/office/officeart/2016/7/layout/LinearArrowProcessNumbered"/>
    <dgm:cxn modelId="{A7F8CFD2-FD73-4043-8243-718987AD1525}" type="presParOf" srcId="{8EF72BD9-7407-4ACF-9E89-3684DAC2FA5B}" destId="{C2CEA585-2D7E-4C99-9DD4-EE2F41F5CBFB}" srcOrd="2" destOrd="0" presId="urn:microsoft.com/office/officeart/2016/7/layout/LinearArrowProcessNumbered"/>
    <dgm:cxn modelId="{7E0823BE-FEC2-445C-9F73-B64FE933BA40}" type="presParOf" srcId="{D1BC5D0F-2EB6-47A0-A4D4-77B77D2AAC5B}" destId="{D179739A-CF13-411F-9E6D-E4924498DBC9}" srcOrd="5" destOrd="0" presId="urn:microsoft.com/office/officeart/2016/7/layout/LinearArrowProcessNumbered"/>
    <dgm:cxn modelId="{59343263-98CB-4444-BF4F-E397EDED3A92}" type="presParOf" srcId="{D1BC5D0F-2EB6-47A0-A4D4-77B77D2AAC5B}" destId="{487F831D-0B64-430C-9EB6-D46BD979CBA4}" srcOrd="6" destOrd="0" presId="urn:microsoft.com/office/officeart/2016/7/layout/LinearArrowProcessNumbered"/>
    <dgm:cxn modelId="{9043B1E0-BA5F-4D93-9439-E887E5D13F64}" type="presParOf" srcId="{487F831D-0B64-430C-9EB6-D46BD979CBA4}" destId="{5037A1E9-7C11-4DBC-84B8-8416F257D353}" srcOrd="0" destOrd="0" presId="urn:microsoft.com/office/officeart/2016/7/layout/LinearArrowProcessNumbered"/>
    <dgm:cxn modelId="{080447B7-5071-4E99-ACF5-98819EEE33AE}" type="presParOf" srcId="{487F831D-0B64-430C-9EB6-D46BD979CBA4}" destId="{FA4F7DAF-A12A-45C1-86D1-B0EE0A787718}" srcOrd="1" destOrd="0" presId="urn:microsoft.com/office/officeart/2016/7/layout/LinearArrowProcessNumbered"/>
    <dgm:cxn modelId="{9D074C66-E88A-4F63-B8B1-51C18D9B4070}" type="presParOf" srcId="{FA4F7DAF-A12A-45C1-86D1-B0EE0A787718}" destId="{E07EBBB9-9E06-49B3-946E-855028994115}" srcOrd="0" destOrd="0" presId="urn:microsoft.com/office/officeart/2016/7/layout/LinearArrowProcessNumbered"/>
    <dgm:cxn modelId="{55B4809C-0E16-4729-9798-595EAC2537BE}" type="presParOf" srcId="{FA4F7DAF-A12A-45C1-86D1-B0EE0A787718}" destId="{1E79FEF3-8075-4B6D-BA9E-284CC97C38D1}" srcOrd="1" destOrd="0" presId="urn:microsoft.com/office/officeart/2016/7/layout/LinearArrowProcessNumbered"/>
    <dgm:cxn modelId="{32A4FB8B-0A5C-45B9-97B2-AF2E403BFB3A}" type="presParOf" srcId="{FA4F7DAF-A12A-45C1-86D1-B0EE0A787718}" destId="{53F9AC8A-73DF-43F1-B88F-290B43668022}" srcOrd="2" destOrd="0" presId="urn:microsoft.com/office/officeart/2016/7/layout/LinearArrowProcessNumbered"/>
    <dgm:cxn modelId="{DCBCAA8C-2E6D-49D7-8630-4F4BDCB7A998}" type="presParOf" srcId="{FA4F7DAF-A12A-45C1-86D1-B0EE0A787718}" destId="{38E5EDF7-6EAB-471D-B321-5EE2A7D6FB87}" srcOrd="3" destOrd="0" presId="urn:microsoft.com/office/officeart/2016/7/layout/LinearArrowProcessNumbered"/>
    <dgm:cxn modelId="{6985AF65-6063-4BFC-B150-AA1983174AB7}" type="presParOf" srcId="{487F831D-0B64-430C-9EB6-D46BD979CBA4}" destId="{89F3D0CE-70EE-46F4-8633-96648C959495}"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4C150F-1B28-447F-AE19-BD532332BA3F}"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47B8CE1-CBC7-4440-ADA7-780F0B779BEE}">
      <dgm:prSet custT="1"/>
      <dgm:spPr/>
      <dgm:t>
        <a:bodyPr/>
        <a:lstStyle/>
        <a:p>
          <a:r>
            <a:rPr lang="en-US" sz="2000" b="1" dirty="0"/>
            <a:t>Focus on North America and PAL regions.</a:t>
          </a:r>
        </a:p>
      </dgm:t>
    </dgm:pt>
    <dgm:pt modelId="{2C57E4F0-7849-4C9C-B7FC-9DC8B524F26F}" type="parTrans" cxnId="{D2121444-3085-448F-B1E6-22D15BCE0904}">
      <dgm:prSet/>
      <dgm:spPr/>
      <dgm:t>
        <a:bodyPr/>
        <a:lstStyle/>
        <a:p>
          <a:endParaRPr lang="en-US" sz="2800" b="1"/>
        </a:p>
      </dgm:t>
    </dgm:pt>
    <dgm:pt modelId="{A9024579-FFED-4374-A040-69E0E7629B66}" type="sibTrans" cxnId="{D2121444-3085-448F-B1E6-22D15BCE0904}">
      <dgm:prSet phldrT="1" phldr="0" custT="1"/>
      <dgm:spPr/>
      <dgm:t>
        <a:bodyPr/>
        <a:lstStyle/>
        <a:p>
          <a:r>
            <a:rPr lang="en-US" sz="4400" b="1"/>
            <a:t>1</a:t>
          </a:r>
        </a:p>
      </dgm:t>
    </dgm:pt>
    <dgm:pt modelId="{3D0ACE6F-A698-4253-A776-9A1462E6DE63}">
      <dgm:prSet custT="1"/>
      <dgm:spPr/>
      <dgm:t>
        <a:bodyPr/>
        <a:lstStyle/>
        <a:p>
          <a:r>
            <a:rPr lang="en-US" sz="2000" b="1" dirty="0"/>
            <a:t>Prioritize Action and Sports game genres.</a:t>
          </a:r>
        </a:p>
      </dgm:t>
    </dgm:pt>
    <dgm:pt modelId="{4C2FE87F-7DCF-4599-860C-DB287C648028}" type="parTrans" cxnId="{7C1A1A56-6C43-40C2-9D25-D7B98692BBB3}">
      <dgm:prSet/>
      <dgm:spPr/>
      <dgm:t>
        <a:bodyPr/>
        <a:lstStyle/>
        <a:p>
          <a:endParaRPr lang="en-US" sz="2800" b="1"/>
        </a:p>
      </dgm:t>
    </dgm:pt>
    <dgm:pt modelId="{D934A166-0D4C-40E1-99CE-1F08D06942DA}" type="sibTrans" cxnId="{7C1A1A56-6C43-40C2-9D25-D7B98692BBB3}">
      <dgm:prSet phldrT="2" phldr="0" custT="1"/>
      <dgm:spPr/>
      <dgm:t>
        <a:bodyPr/>
        <a:lstStyle/>
        <a:p>
          <a:r>
            <a:rPr lang="en-US" sz="4400" b="1"/>
            <a:t>2</a:t>
          </a:r>
        </a:p>
      </dgm:t>
    </dgm:pt>
    <dgm:pt modelId="{D24217CF-977E-485C-A549-A5BC7F8E34CA}">
      <dgm:prSet custT="1"/>
      <dgm:spPr/>
      <dgm:t>
        <a:bodyPr/>
        <a:lstStyle/>
        <a:p>
          <a:r>
            <a:rPr lang="en-US" sz="2000" b="1"/>
            <a:t>Target Role-Playing and Racing genres.</a:t>
          </a:r>
        </a:p>
      </dgm:t>
    </dgm:pt>
    <dgm:pt modelId="{CE4FCE8B-9C9B-483C-A346-1DB1E2EE580D}" type="parTrans" cxnId="{455E0438-D7CB-46D1-BDB5-63ABF5527772}">
      <dgm:prSet/>
      <dgm:spPr/>
      <dgm:t>
        <a:bodyPr/>
        <a:lstStyle/>
        <a:p>
          <a:endParaRPr lang="en-US" sz="2800" b="1"/>
        </a:p>
      </dgm:t>
    </dgm:pt>
    <dgm:pt modelId="{090E433E-4EE3-4A90-B825-EABEF0CAF0A0}" type="sibTrans" cxnId="{455E0438-D7CB-46D1-BDB5-63ABF5527772}">
      <dgm:prSet phldrT="3" phldr="0" custT="1"/>
      <dgm:spPr/>
      <dgm:t>
        <a:bodyPr/>
        <a:lstStyle/>
        <a:p>
          <a:r>
            <a:rPr lang="en-US" sz="4400" b="1"/>
            <a:t>3</a:t>
          </a:r>
        </a:p>
      </dgm:t>
    </dgm:pt>
    <dgm:pt modelId="{2C36ABC7-1D83-4D6B-B556-B3AA5CA2F781}">
      <dgm:prSet custT="1"/>
      <dgm:spPr/>
      <dgm:t>
        <a:bodyPr/>
        <a:lstStyle/>
        <a:p>
          <a:r>
            <a:rPr lang="en-US" sz="2000" b="1"/>
            <a:t>Leverage modern and current GPU technologies.</a:t>
          </a:r>
        </a:p>
      </dgm:t>
    </dgm:pt>
    <dgm:pt modelId="{A46D7572-A912-4484-A959-9A916F62200E}" type="parTrans" cxnId="{1D39B9FD-0312-4AD8-9F8C-7950D45EA9BE}">
      <dgm:prSet/>
      <dgm:spPr/>
      <dgm:t>
        <a:bodyPr/>
        <a:lstStyle/>
        <a:p>
          <a:endParaRPr lang="en-US" sz="2800" b="1"/>
        </a:p>
      </dgm:t>
    </dgm:pt>
    <dgm:pt modelId="{73C724C6-78A4-453A-B110-393861E13543}" type="sibTrans" cxnId="{1D39B9FD-0312-4AD8-9F8C-7950D45EA9BE}">
      <dgm:prSet phldrT="4" phldr="0" custT="1"/>
      <dgm:spPr/>
      <dgm:t>
        <a:bodyPr/>
        <a:lstStyle/>
        <a:p>
          <a:r>
            <a:rPr lang="en-US" sz="4400" b="1"/>
            <a:t>4</a:t>
          </a:r>
        </a:p>
      </dgm:t>
    </dgm:pt>
    <dgm:pt modelId="{6017C3CC-158B-474A-BAAE-73FA5ED06E51}">
      <dgm:prSet custT="1"/>
      <dgm:spPr/>
      <dgm:t>
        <a:bodyPr/>
        <a:lstStyle/>
        <a:p>
          <a:r>
            <a:rPr lang="en-US" sz="2000" b="1"/>
            <a:t>Expand into emerging video game markets.</a:t>
          </a:r>
        </a:p>
      </dgm:t>
    </dgm:pt>
    <dgm:pt modelId="{A93A39FF-FB41-4CF8-A209-7D26C94E4376}" type="parTrans" cxnId="{54AD45DC-7B01-42AE-96C6-BFCFA868AA73}">
      <dgm:prSet/>
      <dgm:spPr/>
      <dgm:t>
        <a:bodyPr/>
        <a:lstStyle/>
        <a:p>
          <a:endParaRPr lang="en-US" sz="2800" b="1"/>
        </a:p>
      </dgm:t>
    </dgm:pt>
    <dgm:pt modelId="{8C606388-B025-4E2C-A488-7565C934F9F4}" type="sibTrans" cxnId="{54AD45DC-7B01-42AE-96C6-BFCFA868AA73}">
      <dgm:prSet phldrT="5" phldr="0" custT="1"/>
      <dgm:spPr/>
      <dgm:t>
        <a:bodyPr/>
        <a:lstStyle/>
        <a:p>
          <a:r>
            <a:rPr lang="en-US" sz="4400" b="1"/>
            <a:t>5</a:t>
          </a:r>
        </a:p>
      </dgm:t>
    </dgm:pt>
    <dgm:pt modelId="{7EAF3AA1-3E63-44D9-A41F-999FDCABD69C}">
      <dgm:prSet custT="1"/>
      <dgm:spPr/>
      <dgm:t>
        <a:bodyPr/>
        <a:lstStyle/>
        <a:p>
          <a:r>
            <a:rPr lang="en-US" sz="2000" b="1" dirty="0"/>
            <a:t>Develop strategies for increasing market presence.</a:t>
          </a:r>
        </a:p>
      </dgm:t>
    </dgm:pt>
    <dgm:pt modelId="{554A5BE7-2247-48E5-A919-70C251C76629}" type="parTrans" cxnId="{D6EB626B-03FD-44C3-BCD1-AD0658BC95AB}">
      <dgm:prSet/>
      <dgm:spPr/>
      <dgm:t>
        <a:bodyPr/>
        <a:lstStyle/>
        <a:p>
          <a:endParaRPr lang="en-US" sz="2800" b="1"/>
        </a:p>
      </dgm:t>
    </dgm:pt>
    <dgm:pt modelId="{729E8111-8CA3-447D-9BE2-FC16BCC3D78D}" type="sibTrans" cxnId="{D6EB626B-03FD-44C3-BCD1-AD0658BC95AB}">
      <dgm:prSet phldrT="6" phldr="0" custT="1"/>
      <dgm:spPr/>
      <dgm:t>
        <a:bodyPr/>
        <a:lstStyle/>
        <a:p>
          <a:r>
            <a:rPr lang="en-US" sz="4400" b="1"/>
            <a:t>6</a:t>
          </a:r>
        </a:p>
      </dgm:t>
    </dgm:pt>
    <dgm:pt modelId="{4358CF70-AF93-49B8-9127-A44F47F1F264}" type="pres">
      <dgm:prSet presAssocID="{884C150F-1B28-447F-AE19-BD532332BA3F}" presName="Name0" presStyleCnt="0">
        <dgm:presLayoutVars>
          <dgm:animLvl val="lvl"/>
          <dgm:resizeHandles val="exact"/>
        </dgm:presLayoutVars>
      </dgm:prSet>
      <dgm:spPr/>
    </dgm:pt>
    <dgm:pt modelId="{30449A92-F80E-4932-BF25-C62F93447859}" type="pres">
      <dgm:prSet presAssocID="{C47B8CE1-CBC7-4440-ADA7-780F0B779BEE}" presName="compositeNode" presStyleCnt="0">
        <dgm:presLayoutVars>
          <dgm:bulletEnabled val="1"/>
        </dgm:presLayoutVars>
      </dgm:prSet>
      <dgm:spPr/>
    </dgm:pt>
    <dgm:pt modelId="{01A0EB80-6DD9-495C-87C5-B584051D08C4}" type="pres">
      <dgm:prSet presAssocID="{C47B8CE1-CBC7-4440-ADA7-780F0B779BEE}" presName="bgRect" presStyleLbl="bgAccFollowNode1" presStyleIdx="0" presStyleCnt="6"/>
      <dgm:spPr/>
    </dgm:pt>
    <dgm:pt modelId="{EEFAF1BE-1F5C-4170-A2CC-8D6C681A463D}" type="pres">
      <dgm:prSet presAssocID="{A9024579-FFED-4374-A040-69E0E7629B66}" presName="sibTransNodeCircle" presStyleLbl="alignNode1" presStyleIdx="0" presStyleCnt="12">
        <dgm:presLayoutVars>
          <dgm:chMax val="0"/>
          <dgm:bulletEnabled/>
        </dgm:presLayoutVars>
      </dgm:prSet>
      <dgm:spPr/>
    </dgm:pt>
    <dgm:pt modelId="{3BE16788-DDEB-414B-BB68-ABD2D72B3F56}" type="pres">
      <dgm:prSet presAssocID="{C47B8CE1-CBC7-4440-ADA7-780F0B779BEE}" presName="bottomLine" presStyleLbl="alignNode1" presStyleIdx="1" presStyleCnt="12">
        <dgm:presLayoutVars/>
      </dgm:prSet>
      <dgm:spPr/>
    </dgm:pt>
    <dgm:pt modelId="{8964F291-FD80-4D38-9C9D-447FD1C526AE}" type="pres">
      <dgm:prSet presAssocID="{C47B8CE1-CBC7-4440-ADA7-780F0B779BEE}" presName="nodeText" presStyleLbl="bgAccFollowNode1" presStyleIdx="0" presStyleCnt="6">
        <dgm:presLayoutVars>
          <dgm:bulletEnabled val="1"/>
        </dgm:presLayoutVars>
      </dgm:prSet>
      <dgm:spPr/>
    </dgm:pt>
    <dgm:pt modelId="{80AE7A2E-8E93-4450-9F0F-F5BA29FD1A79}" type="pres">
      <dgm:prSet presAssocID="{A9024579-FFED-4374-A040-69E0E7629B66}" presName="sibTrans" presStyleCnt="0"/>
      <dgm:spPr/>
    </dgm:pt>
    <dgm:pt modelId="{6CD099B8-DC92-47E0-B4AC-241DC2B1195A}" type="pres">
      <dgm:prSet presAssocID="{3D0ACE6F-A698-4253-A776-9A1462E6DE63}" presName="compositeNode" presStyleCnt="0">
        <dgm:presLayoutVars>
          <dgm:bulletEnabled val="1"/>
        </dgm:presLayoutVars>
      </dgm:prSet>
      <dgm:spPr/>
    </dgm:pt>
    <dgm:pt modelId="{E5926C34-5ADF-4FEF-AB69-6B7BEB7ACB31}" type="pres">
      <dgm:prSet presAssocID="{3D0ACE6F-A698-4253-A776-9A1462E6DE63}" presName="bgRect" presStyleLbl="bgAccFollowNode1" presStyleIdx="1" presStyleCnt="6"/>
      <dgm:spPr/>
    </dgm:pt>
    <dgm:pt modelId="{27C11A29-EDD8-44AA-A8F4-53E38F2830C3}" type="pres">
      <dgm:prSet presAssocID="{D934A166-0D4C-40E1-99CE-1F08D06942DA}" presName="sibTransNodeCircle" presStyleLbl="alignNode1" presStyleIdx="2" presStyleCnt="12">
        <dgm:presLayoutVars>
          <dgm:chMax val="0"/>
          <dgm:bulletEnabled/>
        </dgm:presLayoutVars>
      </dgm:prSet>
      <dgm:spPr/>
    </dgm:pt>
    <dgm:pt modelId="{406E5A31-F210-41C7-89CF-F0F9233C3163}" type="pres">
      <dgm:prSet presAssocID="{3D0ACE6F-A698-4253-A776-9A1462E6DE63}" presName="bottomLine" presStyleLbl="alignNode1" presStyleIdx="3" presStyleCnt="12">
        <dgm:presLayoutVars/>
      </dgm:prSet>
      <dgm:spPr/>
    </dgm:pt>
    <dgm:pt modelId="{DA846D06-DF78-4C42-9E3E-8050486F71E8}" type="pres">
      <dgm:prSet presAssocID="{3D0ACE6F-A698-4253-A776-9A1462E6DE63}" presName="nodeText" presStyleLbl="bgAccFollowNode1" presStyleIdx="1" presStyleCnt="6">
        <dgm:presLayoutVars>
          <dgm:bulletEnabled val="1"/>
        </dgm:presLayoutVars>
      </dgm:prSet>
      <dgm:spPr/>
    </dgm:pt>
    <dgm:pt modelId="{4256A2FA-7C4B-43CE-B7DD-676DA1E3128F}" type="pres">
      <dgm:prSet presAssocID="{D934A166-0D4C-40E1-99CE-1F08D06942DA}" presName="sibTrans" presStyleCnt="0"/>
      <dgm:spPr/>
    </dgm:pt>
    <dgm:pt modelId="{A48F8192-D7E4-4F09-921D-95006707EC14}" type="pres">
      <dgm:prSet presAssocID="{D24217CF-977E-485C-A549-A5BC7F8E34CA}" presName="compositeNode" presStyleCnt="0">
        <dgm:presLayoutVars>
          <dgm:bulletEnabled val="1"/>
        </dgm:presLayoutVars>
      </dgm:prSet>
      <dgm:spPr/>
    </dgm:pt>
    <dgm:pt modelId="{BAA5DB0B-409B-497D-B783-D270BE823059}" type="pres">
      <dgm:prSet presAssocID="{D24217CF-977E-485C-A549-A5BC7F8E34CA}" presName="bgRect" presStyleLbl="bgAccFollowNode1" presStyleIdx="2" presStyleCnt="6"/>
      <dgm:spPr/>
    </dgm:pt>
    <dgm:pt modelId="{6C9E33C1-E17B-4A21-9020-D9156B8D43B4}" type="pres">
      <dgm:prSet presAssocID="{090E433E-4EE3-4A90-B825-EABEF0CAF0A0}" presName="sibTransNodeCircle" presStyleLbl="alignNode1" presStyleIdx="4" presStyleCnt="12">
        <dgm:presLayoutVars>
          <dgm:chMax val="0"/>
          <dgm:bulletEnabled/>
        </dgm:presLayoutVars>
      </dgm:prSet>
      <dgm:spPr/>
    </dgm:pt>
    <dgm:pt modelId="{87D6067F-4097-4E79-B632-06644BE11055}" type="pres">
      <dgm:prSet presAssocID="{D24217CF-977E-485C-A549-A5BC7F8E34CA}" presName="bottomLine" presStyleLbl="alignNode1" presStyleIdx="5" presStyleCnt="12">
        <dgm:presLayoutVars/>
      </dgm:prSet>
      <dgm:spPr/>
    </dgm:pt>
    <dgm:pt modelId="{A20977CB-D7A5-457B-8340-E45AEC038E7B}" type="pres">
      <dgm:prSet presAssocID="{D24217CF-977E-485C-A549-A5BC7F8E34CA}" presName="nodeText" presStyleLbl="bgAccFollowNode1" presStyleIdx="2" presStyleCnt="6">
        <dgm:presLayoutVars>
          <dgm:bulletEnabled val="1"/>
        </dgm:presLayoutVars>
      </dgm:prSet>
      <dgm:spPr/>
    </dgm:pt>
    <dgm:pt modelId="{E5DC8375-2398-4912-90AE-8DEE62E1FD9F}" type="pres">
      <dgm:prSet presAssocID="{090E433E-4EE3-4A90-B825-EABEF0CAF0A0}" presName="sibTrans" presStyleCnt="0"/>
      <dgm:spPr/>
    </dgm:pt>
    <dgm:pt modelId="{804FFA24-C127-4571-B45A-0F08E9CF1790}" type="pres">
      <dgm:prSet presAssocID="{2C36ABC7-1D83-4D6B-B556-B3AA5CA2F781}" presName="compositeNode" presStyleCnt="0">
        <dgm:presLayoutVars>
          <dgm:bulletEnabled val="1"/>
        </dgm:presLayoutVars>
      </dgm:prSet>
      <dgm:spPr/>
    </dgm:pt>
    <dgm:pt modelId="{5B4A7048-CB86-4C68-A15D-881D4C69837C}" type="pres">
      <dgm:prSet presAssocID="{2C36ABC7-1D83-4D6B-B556-B3AA5CA2F781}" presName="bgRect" presStyleLbl="bgAccFollowNode1" presStyleIdx="3" presStyleCnt="6"/>
      <dgm:spPr/>
    </dgm:pt>
    <dgm:pt modelId="{8096A442-D2BA-42F3-8A0C-297E3EADC2FA}" type="pres">
      <dgm:prSet presAssocID="{73C724C6-78A4-453A-B110-393861E13543}" presName="sibTransNodeCircle" presStyleLbl="alignNode1" presStyleIdx="6" presStyleCnt="12">
        <dgm:presLayoutVars>
          <dgm:chMax val="0"/>
          <dgm:bulletEnabled/>
        </dgm:presLayoutVars>
      </dgm:prSet>
      <dgm:spPr/>
    </dgm:pt>
    <dgm:pt modelId="{212191C2-B248-4044-A47E-9149566D17C3}" type="pres">
      <dgm:prSet presAssocID="{2C36ABC7-1D83-4D6B-B556-B3AA5CA2F781}" presName="bottomLine" presStyleLbl="alignNode1" presStyleIdx="7" presStyleCnt="12">
        <dgm:presLayoutVars/>
      </dgm:prSet>
      <dgm:spPr/>
    </dgm:pt>
    <dgm:pt modelId="{F40E6327-4249-4E83-8857-F68F8F5FA454}" type="pres">
      <dgm:prSet presAssocID="{2C36ABC7-1D83-4D6B-B556-B3AA5CA2F781}" presName="nodeText" presStyleLbl="bgAccFollowNode1" presStyleIdx="3" presStyleCnt="6">
        <dgm:presLayoutVars>
          <dgm:bulletEnabled val="1"/>
        </dgm:presLayoutVars>
      </dgm:prSet>
      <dgm:spPr/>
    </dgm:pt>
    <dgm:pt modelId="{32D81348-1158-42DE-8226-3FFF06200CB4}" type="pres">
      <dgm:prSet presAssocID="{73C724C6-78A4-453A-B110-393861E13543}" presName="sibTrans" presStyleCnt="0"/>
      <dgm:spPr/>
    </dgm:pt>
    <dgm:pt modelId="{E5C944F3-4FAB-4714-95E1-05849DFDBB92}" type="pres">
      <dgm:prSet presAssocID="{6017C3CC-158B-474A-BAAE-73FA5ED06E51}" presName="compositeNode" presStyleCnt="0">
        <dgm:presLayoutVars>
          <dgm:bulletEnabled val="1"/>
        </dgm:presLayoutVars>
      </dgm:prSet>
      <dgm:spPr/>
    </dgm:pt>
    <dgm:pt modelId="{54895950-7F49-4D21-A4E1-A356FF8DDC8D}" type="pres">
      <dgm:prSet presAssocID="{6017C3CC-158B-474A-BAAE-73FA5ED06E51}" presName="bgRect" presStyleLbl="bgAccFollowNode1" presStyleIdx="4" presStyleCnt="6"/>
      <dgm:spPr/>
    </dgm:pt>
    <dgm:pt modelId="{BF4188E4-FBEA-4873-86C6-8051CE8879C5}" type="pres">
      <dgm:prSet presAssocID="{8C606388-B025-4E2C-A488-7565C934F9F4}" presName="sibTransNodeCircle" presStyleLbl="alignNode1" presStyleIdx="8" presStyleCnt="12">
        <dgm:presLayoutVars>
          <dgm:chMax val="0"/>
          <dgm:bulletEnabled/>
        </dgm:presLayoutVars>
      </dgm:prSet>
      <dgm:spPr/>
    </dgm:pt>
    <dgm:pt modelId="{59AFD56F-DC5C-408D-BAD9-D381E2245ACB}" type="pres">
      <dgm:prSet presAssocID="{6017C3CC-158B-474A-BAAE-73FA5ED06E51}" presName="bottomLine" presStyleLbl="alignNode1" presStyleIdx="9" presStyleCnt="12">
        <dgm:presLayoutVars/>
      </dgm:prSet>
      <dgm:spPr/>
    </dgm:pt>
    <dgm:pt modelId="{679C3451-B10B-4A5B-8D9A-14416009F477}" type="pres">
      <dgm:prSet presAssocID="{6017C3CC-158B-474A-BAAE-73FA5ED06E51}" presName="nodeText" presStyleLbl="bgAccFollowNode1" presStyleIdx="4" presStyleCnt="6">
        <dgm:presLayoutVars>
          <dgm:bulletEnabled val="1"/>
        </dgm:presLayoutVars>
      </dgm:prSet>
      <dgm:spPr/>
    </dgm:pt>
    <dgm:pt modelId="{573BEA21-B182-4398-9B91-5D536B7A0424}" type="pres">
      <dgm:prSet presAssocID="{8C606388-B025-4E2C-A488-7565C934F9F4}" presName="sibTrans" presStyleCnt="0"/>
      <dgm:spPr/>
    </dgm:pt>
    <dgm:pt modelId="{904F60AD-091A-4747-BBD1-7AC160C84C5B}" type="pres">
      <dgm:prSet presAssocID="{7EAF3AA1-3E63-44D9-A41F-999FDCABD69C}" presName="compositeNode" presStyleCnt="0">
        <dgm:presLayoutVars>
          <dgm:bulletEnabled val="1"/>
        </dgm:presLayoutVars>
      </dgm:prSet>
      <dgm:spPr/>
    </dgm:pt>
    <dgm:pt modelId="{2E378436-8A6F-44E3-977A-93B3419F40E5}" type="pres">
      <dgm:prSet presAssocID="{7EAF3AA1-3E63-44D9-A41F-999FDCABD69C}" presName="bgRect" presStyleLbl="bgAccFollowNode1" presStyleIdx="5" presStyleCnt="6" custScaleY="134656"/>
      <dgm:spPr/>
    </dgm:pt>
    <dgm:pt modelId="{023C1186-D8AD-43F8-AC72-2E08C8BEB0C7}" type="pres">
      <dgm:prSet presAssocID="{729E8111-8CA3-447D-9BE2-FC16BCC3D78D}" presName="sibTransNodeCircle" presStyleLbl="alignNode1" presStyleIdx="10" presStyleCnt="12">
        <dgm:presLayoutVars>
          <dgm:chMax val="0"/>
          <dgm:bulletEnabled/>
        </dgm:presLayoutVars>
      </dgm:prSet>
      <dgm:spPr/>
    </dgm:pt>
    <dgm:pt modelId="{8F7E3707-4F3E-4CA6-A105-91CC6A9CD9C5}" type="pres">
      <dgm:prSet presAssocID="{7EAF3AA1-3E63-44D9-A41F-999FDCABD69C}" presName="bottomLine" presStyleLbl="alignNode1" presStyleIdx="11" presStyleCnt="12">
        <dgm:presLayoutVars/>
      </dgm:prSet>
      <dgm:spPr/>
    </dgm:pt>
    <dgm:pt modelId="{61B294FC-152C-409B-A6BB-2FC9F9D2CC10}" type="pres">
      <dgm:prSet presAssocID="{7EAF3AA1-3E63-44D9-A41F-999FDCABD69C}" presName="nodeText" presStyleLbl="bgAccFollowNode1" presStyleIdx="5" presStyleCnt="6">
        <dgm:presLayoutVars>
          <dgm:bulletEnabled val="1"/>
        </dgm:presLayoutVars>
      </dgm:prSet>
      <dgm:spPr/>
    </dgm:pt>
  </dgm:ptLst>
  <dgm:cxnLst>
    <dgm:cxn modelId="{EA1E7208-F432-4029-9104-95988AEEC393}" type="presOf" srcId="{3D0ACE6F-A698-4253-A776-9A1462E6DE63}" destId="{DA846D06-DF78-4C42-9E3E-8050486F71E8}" srcOrd="1" destOrd="0" presId="urn:microsoft.com/office/officeart/2016/7/layout/BasicLinearProcessNumbered"/>
    <dgm:cxn modelId="{67843B0E-5669-4E68-A2E7-F48BDB08064E}" type="presOf" srcId="{8C606388-B025-4E2C-A488-7565C934F9F4}" destId="{BF4188E4-FBEA-4873-86C6-8051CE8879C5}" srcOrd="0" destOrd="0" presId="urn:microsoft.com/office/officeart/2016/7/layout/BasicLinearProcessNumbered"/>
    <dgm:cxn modelId="{066C8E21-15DB-43A0-9ABA-11812ADD69CF}" type="presOf" srcId="{73C724C6-78A4-453A-B110-393861E13543}" destId="{8096A442-D2BA-42F3-8A0C-297E3EADC2FA}" srcOrd="0" destOrd="0" presId="urn:microsoft.com/office/officeart/2016/7/layout/BasicLinearProcessNumbered"/>
    <dgm:cxn modelId="{EF783E22-6929-4715-8606-ED505FFFD0AE}" type="presOf" srcId="{7EAF3AA1-3E63-44D9-A41F-999FDCABD69C}" destId="{61B294FC-152C-409B-A6BB-2FC9F9D2CC10}" srcOrd="1" destOrd="0" presId="urn:microsoft.com/office/officeart/2016/7/layout/BasicLinearProcessNumbered"/>
    <dgm:cxn modelId="{455E0438-D7CB-46D1-BDB5-63ABF5527772}" srcId="{884C150F-1B28-447F-AE19-BD532332BA3F}" destId="{D24217CF-977E-485C-A549-A5BC7F8E34CA}" srcOrd="2" destOrd="0" parTransId="{CE4FCE8B-9C9B-483C-A346-1DB1E2EE580D}" sibTransId="{090E433E-4EE3-4A90-B825-EABEF0CAF0A0}"/>
    <dgm:cxn modelId="{CA2B0A40-63DD-48DD-8AE3-ADABE5A8352A}" type="presOf" srcId="{D24217CF-977E-485C-A549-A5BC7F8E34CA}" destId="{BAA5DB0B-409B-497D-B783-D270BE823059}" srcOrd="0" destOrd="0" presId="urn:microsoft.com/office/officeart/2016/7/layout/BasicLinearProcessNumbered"/>
    <dgm:cxn modelId="{B9A88743-52E9-4DFC-B329-CCC8236AB4FC}" type="presOf" srcId="{A9024579-FFED-4374-A040-69E0E7629B66}" destId="{EEFAF1BE-1F5C-4170-A2CC-8D6C681A463D}" srcOrd="0" destOrd="0" presId="urn:microsoft.com/office/officeart/2016/7/layout/BasicLinearProcessNumbered"/>
    <dgm:cxn modelId="{D2121444-3085-448F-B1E6-22D15BCE0904}" srcId="{884C150F-1B28-447F-AE19-BD532332BA3F}" destId="{C47B8CE1-CBC7-4440-ADA7-780F0B779BEE}" srcOrd="0" destOrd="0" parTransId="{2C57E4F0-7849-4C9C-B7FC-9DC8B524F26F}" sibTransId="{A9024579-FFED-4374-A040-69E0E7629B66}"/>
    <dgm:cxn modelId="{D6EB626B-03FD-44C3-BCD1-AD0658BC95AB}" srcId="{884C150F-1B28-447F-AE19-BD532332BA3F}" destId="{7EAF3AA1-3E63-44D9-A41F-999FDCABD69C}" srcOrd="5" destOrd="0" parTransId="{554A5BE7-2247-48E5-A919-70C251C76629}" sibTransId="{729E8111-8CA3-447D-9BE2-FC16BCC3D78D}"/>
    <dgm:cxn modelId="{CB80126E-0AFC-45A8-AC2B-41A2D7F5451A}" type="presOf" srcId="{6017C3CC-158B-474A-BAAE-73FA5ED06E51}" destId="{679C3451-B10B-4A5B-8D9A-14416009F477}" srcOrd="1" destOrd="0" presId="urn:microsoft.com/office/officeart/2016/7/layout/BasicLinearProcessNumbered"/>
    <dgm:cxn modelId="{CD95014F-E157-4C14-B6DA-770EECCEF8F6}" type="presOf" srcId="{6017C3CC-158B-474A-BAAE-73FA5ED06E51}" destId="{54895950-7F49-4D21-A4E1-A356FF8DDC8D}" srcOrd="0" destOrd="0" presId="urn:microsoft.com/office/officeart/2016/7/layout/BasicLinearProcessNumbered"/>
    <dgm:cxn modelId="{02491371-77C4-4E57-9A44-85DFF5578FD6}" type="presOf" srcId="{2C36ABC7-1D83-4D6B-B556-B3AA5CA2F781}" destId="{F40E6327-4249-4E83-8857-F68F8F5FA454}" srcOrd="1" destOrd="0" presId="urn:microsoft.com/office/officeart/2016/7/layout/BasicLinearProcessNumbered"/>
    <dgm:cxn modelId="{7C1A1A56-6C43-40C2-9D25-D7B98692BBB3}" srcId="{884C150F-1B28-447F-AE19-BD532332BA3F}" destId="{3D0ACE6F-A698-4253-A776-9A1462E6DE63}" srcOrd="1" destOrd="0" parTransId="{4C2FE87F-7DCF-4599-860C-DB287C648028}" sibTransId="{D934A166-0D4C-40E1-99CE-1F08D06942DA}"/>
    <dgm:cxn modelId="{D7A1617E-8846-44FD-B4E5-25C6CB42BC23}" type="presOf" srcId="{729E8111-8CA3-447D-9BE2-FC16BCC3D78D}" destId="{023C1186-D8AD-43F8-AC72-2E08C8BEB0C7}" srcOrd="0" destOrd="0" presId="urn:microsoft.com/office/officeart/2016/7/layout/BasicLinearProcessNumbered"/>
    <dgm:cxn modelId="{62452098-FD45-4A1D-A8C0-18D7D5FA5FDF}" type="presOf" srcId="{C47B8CE1-CBC7-4440-ADA7-780F0B779BEE}" destId="{01A0EB80-6DD9-495C-87C5-B584051D08C4}" srcOrd="0" destOrd="0" presId="urn:microsoft.com/office/officeart/2016/7/layout/BasicLinearProcessNumbered"/>
    <dgm:cxn modelId="{57AC1D99-7376-474C-8D04-FDA9C50EF360}" type="presOf" srcId="{7EAF3AA1-3E63-44D9-A41F-999FDCABD69C}" destId="{2E378436-8A6F-44E3-977A-93B3419F40E5}" srcOrd="0" destOrd="0" presId="urn:microsoft.com/office/officeart/2016/7/layout/BasicLinearProcessNumbered"/>
    <dgm:cxn modelId="{2D08F29B-ABDC-4A87-AAC0-1235687FEA35}" type="presOf" srcId="{090E433E-4EE3-4A90-B825-EABEF0CAF0A0}" destId="{6C9E33C1-E17B-4A21-9020-D9156B8D43B4}" srcOrd="0" destOrd="0" presId="urn:microsoft.com/office/officeart/2016/7/layout/BasicLinearProcessNumbered"/>
    <dgm:cxn modelId="{CDBD42D9-2798-443A-90CE-AAB02A78F8FE}" type="presOf" srcId="{D934A166-0D4C-40E1-99CE-1F08D06942DA}" destId="{27C11A29-EDD8-44AA-A8F4-53E38F2830C3}" srcOrd="0" destOrd="0" presId="urn:microsoft.com/office/officeart/2016/7/layout/BasicLinearProcessNumbered"/>
    <dgm:cxn modelId="{54AD45DC-7B01-42AE-96C6-BFCFA868AA73}" srcId="{884C150F-1B28-447F-AE19-BD532332BA3F}" destId="{6017C3CC-158B-474A-BAAE-73FA5ED06E51}" srcOrd="4" destOrd="0" parTransId="{A93A39FF-FB41-4CF8-A209-7D26C94E4376}" sibTransId="{8C606388-B025-4E2C-A488-7565C934F9F4}"/>
    <dgm:cxn modelId="{C7678ADD-1B1B-44A2-9CAC-5F7368FF0D8E}" type="presOf" srcId="{884C150F-1B28-447F-AE19-BD532332BA3F}" destId="{4358CF70-AF93-49B8-9127-A44F47F1F264}" srcOrd="0" destOrd="0" presId="urn:microsoft.com/office/officeart/2016/7/layout/BasicLinearProcessNumbered"/>
    <dgm:cxn modelId="{F11E44E5-3C28-4EBA-B6D6-0CF19153DA7D}" type="presOf" srcId="{D24217CF-977E-485C-A549-A5BC7F8E34CA}" destId="{A20977CB-D7A5-457B-8340-E45AEC038E7B}" srcOrd="1" destOrd="0" presId="urn:microsoft.com/office/officeart/2016/7/layout/BasicLinearProcessNumbered"/>
    <dgm:cxn modelId="{0CC4FEE9-D143-48E5-A6F1-FD21EB5FA085}" type="presOf" srcId="{2C36ABC7-1D83-4D6B-B556-B3AA5CA2F781}" destId="{5B4A7048-CB86-4C68-A15D-881D4C69837C}" srcOrd="0" destOrd="0" presId="urn:microsoft.com/office/officeart/2016/7/layout/BasicLinearProcessNumbered"/>
    <dgm:cxn modelId="{ACD569F8-627B-49B4-8759-E611BEF53B5E}" type="presOf" srcId="{3D0ACE6F-A698-4253-A776-9A1462E6DE63}" destId="{E5926C34-5ADF-4FEF-AB69-6B7BEB7ACB31}" srcOrd="0" destOrd="0" presId="urn:microsoft.com/office/officeart/2016/7/layout/BasicLinearProcessNumbered"/>
    <dgm:cxn modelId="{82AF56F8-2DFB-4EA3-AEB4-687CBC4964CF}" type="presOf" srcId="{C47B8CE1-CBC7-4440-ADA7-780F0B779BEE}" destId="{8964F291-FD80-4D38-9C9D-447FD1C526AE}" srcOrd="1" destOrd="0" presId="urn:microsoft.com/office/officeart/2016/7/layout/BasicLinearProcessNumbered"/>
    <dgm:cxn modelId="{1D39B9FD-0312-4AD8-9F8C-7950D45EA9BE}" srcId="{884C150F-1B28-447F-AE19-BD532332BA3F}" destId="{2C36ABC7-1D83-4D6B-B556-B3AA5CA2F781}" srcOrd="3" destOrd="0" parTransId="{A46D7572-A912-4484-A959-9A916F62200E}" sibTransId="{73C724C6-78A4-453A-B110-393861E13543}"/>
    <dgm:cxn modelId="{9A76E68D-1822-49C2-802C-2B0F55C4A987}" type="presParOf" srcId="{4358CF70-AF93-49B8-9127-A44F47F1F264}" destId="{30449A92-F80E-4932-BF25-C62F93447859}" srcOrd="0" destOrd="0" presId="urn:microsoft.com/office/officeart/2016/7/layout/BasicLinearProcessNumbered"/>
    <dgm:cxn modelId="{85669432-A506-4689-923E-19ABFF4B1085}" type="presParOf" srcId="{30449A92-F80E-4932-BF25-C62F93447859}" destId="{01A0EB80-6DD9-495C-87C5-B584051D08C4}" srcOrd="0" destOrd="0" presId="urn:microsoft.com/office/officeart/2016/7/layout/BasicLinearProcessNumbered"/>
    <dgm:cxn modelId="{4FC3ACAC-868A-4A72-A829-8BAC3BED97B8}" type="presParOf" srcId="{30449A92-F80E-4932-BF25-C62F93447859}" destId="{EEFAF1BE-1F5C-4170-A2CC-8D6C681A463D}" srcOrd="1" destOrd="0" presId="urn:microsoft.com/office/officeart/2016/7/layout/BasicLinearProcessNumbered"/>
    <dgm:cxn modelId="{CC065777-F08F-4304-854E-453DD10003E5}" type="presParOf" srcId="{30449A92-F80E-4932-BF25-C62F93447859}" destId="{3BE16788-DDEB-414B-BB68-ABD2D72B3F56}" srcOrd="2" destOrd="0" presId="urn:microsoft.com/office/officeart/2016/7/layout/BasicLinearProcessNumbered"/>
    <dgm:cxn modelId="{ABB72A7F-0665-4114-94A8-B12775BC6CC8}" type="presParOf" srcId="{30449A92-F80E-4932-BF25-C62F93447859}" destId="{8964F291-FD80-4D38-9C9D-447FD1C526AE}" srcOrd="3" destOrd="0" presId="urn:microsoft.com/office/officeart/2016/7/layout/BasicLinearProcessNumbered"/>
    <dgm:cxn modelId="{D5EB0AE2-071E-479C-B5A4-FBD8FA08833E}" type="presParOf" srcId="{4358CF70-AF93-49B8-9127-A44F47F1F264}" destId="{80AE7A2E-8E93-4450-9F0F-F5BA29FD1A79}" srcOrd="1" destOrd="0" presId="urn:microsoft.com/office/officeart/2016/7/layout/BasicLinearProcessNumbered"/>
    <dgm:cxn modelId="{F80F4650-5CDD-4CA6-98AF-2C935FD44B23}" type="presParOf" srcId="{4358CF70-AF93-49B8-9127-A44F47F1F264}" destId="{6CD099B8-DC92-47E0-B4AC-241DC2B1195A}" srcOrd="2" destOrd="0" presId="urn:microsoft.com/office/officeart/2016/7/layout/BasicLinearProcessNumbered"/>
    <dgm:cxn modelId="{2FB15FC1-E1B3-48C0-B243-26873F9CDBC3}" type="presParOf" srcId="{6CD099B8-DC92-47E0-B4AC-241DC2B1195A}" destId="{E5926C34-5ADF-4FEF-AB69-6B7BEB7ACB31}" srcOrd="0" destOrd="0" presId="urn:microsoft.com/office/officeart/2016/7/layout/BasicLinearProcessNumbered"/>
    <dgm:cxn modelId="{AE954398-7B38-428D-B6F7-9A5B2592C248}" type="presParOf" srcId="{6CD099B8-DC92-47E0-B4AC-241DC2B1195A}" destId="{27C11A29-EDD8-44AA-A8F4-53E38F2830C3}" srcOrd="1" destOrd="0" presId="urn:microsoft.com/office/officeart/2016/7/layout/BasicLinearProcessNumbered"/>
    <dgm:cxn modelId="{B8D4D9D6-2C8F-4660-81CE-FAA781BEF712}" type="presParOf" srcId="{6CD099B8-DC92-47E0-B4AC-241DC2B1195A}" destId="{406E5A31-F210-41C7-89CF-F0F9233C3163}" srcOrd="2" destOrd="0" presId="urn:microsoft.com/office/officeart/2016/7/layout/BasicLinearProcessNumbered"/>
    <dgm:cxn modelId="{DEEF9ACE-69CF-4E3B-8255-DDB7183D3E51}" type="presParOf" srcId="{6CD099B8-DC92-47E0-B4AC-241DC2B1195A}" destId="{DA846D06-DF78-4C42-9E3E-8050486F71E8}" srcOrd="3" destOrd="0" presId="urn:microsoft.com/office/officeart/2016/7/layout/BasicLinearProcessNumbered"/>
    <dgm:cxn modelId="{B718D1ED-FAA3-404F-96AE-196B4BEAC360}" type="presParOf" srcId="{4358CF70-AF93-49B8-9127-A44F47F1F264}" destId="{4256A2FA-7C4B-43CE-B7DD-676DA1E3128F}" srcOrd="3" destOrd="0" presId="urn:microsoft.com/office/officeart/2016/7/layout/BasicLinearProcessNumbered"/>
    <dgm:cxn modelId="{2C94A5D4-EDC6-4E32-B198-E20FC3FCBEC8}" type="presParOf" srcId="{4358CF70-AF93-49B8-9127-A44F47F1F264}" destId="{A48F8192-D7E4-4F09-921D-95006707EC14}" srcOrd="4" destOrd="0" presId="urn:microsoft.com/office/officeart/2016/7/layout/BasicLinearProcessNumbered"/>
    <dgm:cxn modelId="{9DC4FA73-DD8E-445E-A4DA-6528C090A42D}" type="presParOf" srcId="{A48F8192-D7E4-4F09-921D-95006707EC14}" destId="{BAA5DB0B-409B-497D-B783-D270BE823059}" srcOrd="0" destOrd="0" presId="urn:microsoft.com/office/officeart/2016/7/layout/BasicLinearProcessNumbered"/>
    <dgm:cxn modelId="{CCF7F92F-4FE5-42DF-972F-FE0048905FAE}" type="presParOf" srcId="{A48F8192-D7E4-4F09-921D-95006707EC14}" destId="{6C9E33C1-E17B-4A21-9020-D9156B8D43B4}" srcOrd="1" destOrd="0" presId="urn:microsoft.com/office/officeart/2016/7/layout/BasicLinearProcessNumbered"/>
    <dgm:cxn modelId="{4423079B-6B84-4ACF-9873-C8014E3ECFAC}" type="presParOf" srcId="{A48F8192-D7E4-4F09-921D-95006707EC14}" destId="{87D6067F-4097-4E79-B632-06644BE11055}" srcOrd="2" destOrd="0" presId="urn:microsoft.com/office/officeart/2016/7/layout/BasicLinearProcessNumbered"/>
    <dgm:cxn modelId="{A7A49C79-B931-4BB6-8E6F-48359C729AF7}" type="presParOf" srcId="{A48F8192-D7E4-4F09-921D-95006707EC14}" destId="{A20977CB-D7A5-457B-8340-E45AEC038E7B}" srcOrd="3" destOrd="0" presId="urn:microsoft.com/office/officeart/2016/7/layout/BasicLinearProcessNumbered"/>
    <dgm:cxn modelId="{46F92F91-8A13-4D1D-8668-EE11377C7CED}" type="presParOf" srcId="{4358CF70-AF93-49B8-9127-A44F47F1F264}" destId="{E5DC8375-2398-4912-90AE-8DEE62E1FD9F}" srcOrd="5" destOrd="0" presId="urn:microsoft.com/office/officeart/2016/7/layout/BasicLinearProcessNumbered"/>
    <dgm:cxn modelId="{C2519E31-330E-4F51-8918-39FDEB32F89B}" type="presParOf" srcId="{4358CF70-AF93-49B8-9127-A44F47F1F264}" destId="{804FFA24-C127-4571-B45A-0F08E9CF1790}" srcOrd="6" destOrd="0" presId="urn:microsoft.com/office/officeart/2016/7/layout/BasicLinearProcessNumbered"/>
    <dgm:cxn modelId="{3FE8882A-9D66-489C-95E5-536DEEEE7B80}" type="presParOf" srcId="{804FFA24-C127-4571-B45A-0F08E9CF1790}" destId="{5B4A7048-CB86-4C68-A15D-881D4C69837C}" srcOrd="0" destOrd="0" presId="urn:microsoft.com/office/officeart/2016/7/layout/BasicLinearProcessNumbered"/>
    <dgm:cxn modelId="{00337FAB-E29B-4C5D-A737-0C87C204C1AC}" type="presParOf" srcId="{804FFA24-C127-4571-B45A-0F08E9CF1790}" destId="{8096A442-D2BA-42F3-8A0C-297E3EADC2FA}" srcOrd="1" destOrd="0" presId="urn:microsoft.com/office/officeart/2016/7/layout/BasicLinearProcessNumbered"/>
    <dgm:cxn modelId="{277D5FB6-1F7D-4EAD-92BA-3EE8A94AB86F}" type="presParOf" srcId="{804FFA24-C127-4571-B45A-0F08E9CF1790}" destId="{212191C2-B248-4044-A47E-9149566D17C3}" srcOrd="2" destOrd="0" presId="urn:microsoft.com/office/officeart/2016/7/layout/BasicLinearProcessNumbered"/>
    <dgm:cxn modelId="{057CF3CC-A719-41B6-A72C-29A1C0FE19A5}" type="presParOf" srcId="{804FFA24-C127-4571-B45A-0F08E9CF1790}" destId="{F40E6327-4249-4E83-8857-F68F8F5FA454}" srcOrd="3" destOrd="0" presId="urn:microsoft.com/office/officeart/2016/7/layout/BasicLinearProcessNumbered"/>
    <dgm:cxn modelId="{FD57C298-8711-40C3-850D-496556AFF117}" type="presParOf" srcId="{4358CF70-AF93-49B8-9127-A44F47F1F264}" destId="{32D81348-1158-42DE-8226-3FFF06200CB4}" srcOrd="7" destOrd="0" presId="urn:microsoft.com/office/officeart/2016/7/layout/BasicLinearProcessNumbered"/>
    <dgm:cxn modelId="{A23FFF0A-B013-4B86-9B1E-7C3A6FA65D35}" type="presParOf" srcId="{4358CF70-AF93-49B8-9127-A44F47F1F264}" destId="{E5C944F3-4FAB-4714-95E1-05849DFDBB92}" srcOrd="8" destOrd="0" presId="urn:microsoft.com/office/officeart/2016/7/layout/BasicLinearProcessNumbered"/>
    <dgm:cxn modelId="{6663BB6E-A44B-4FB2-BDDB-DC8407FA739A}" type="presParOf" srcId="{E5C944F3-4FAB-4714-95E1-05849DFDBB92}" destId="{54895950-7F49-4D21-A4E1-A356FF8DDC8D}" srcOrd="0" destOrd="0" presId="urn:microsoft.com/office/officeart/2016/7/layout/BasicLinearProcessNumbered"/>
    <dgm:cxn modelId="{B58BC5BA-C4FB-43DF-BBA8-2F54C695804E}" type="presParOf" srcId="{E5C944F3-4FAB-4714-95E1-05849DFDBB92}" destId="{BF4188E4-FBEA-4873-86C6-8051CE8879C5}" srcOrd="1" destOrd="0" presId="urn:microsoft.com/office/officeart/2016/7/layout/BasicLinearProcessNumbered"/>
    <dgm:cxn modelId="{79FA0255-CCBD-46B0-9A07-EC136D5A8812}" type="presParOf" srcId="{E5C944F3-4FAB-4714-95E1-05849DFDBB92}" destId="{59AFD56F-DC5C-408D-BAD9-D381E2245ACB}" srcOrd="2" destOrd="0" presId="urn:microsoft.com/office/officeart/2016/7/layout/BasicLinearProcessNumbered"/>
    <dgm:cxn modelId="{9AF0AADD-58B6-44D1-9D56-7F5B226038FE}" type="presParOf" srcId="{E5C944F3-4FAB-4714-95E1-05849DFDBB92}" destId="{679C3451-B10B-4A5B-8D9A-14416009F477}" srcOrd="3" destOrd="0" presId="urn:microsoft.com/office/officeart/2016/7/layout/BasicLinearProcessNumbered"/>
    <dgm:cxn modelId="{F1B8C24E-37AA-4F40-9139-FDDDDF439525}" type="presParOf" srcId="{4358CF70-AF93-49B8-9127-A44F47F1F264}" destId="{573BEA21-B182-4398-9B91-5D536B7A0424}" srcOrd="9" destOrd="0" presId="urn:microsoft.com/office/officeart/2016/7/layout/BasicLinearProcessNumbered"/>
    <dgm:cxn modelId="{E27D781D-048E-4CD7-97F6-06A8F2A9203F}" type="presParOf" srcId="{4358CF70-AF93-49B8-9127-A44F47F1F264}" destId="{904F60AD-091A-4747-BBD1-7AC160C84C5B}" srcOrd="10" destOrd="0" presId="urn:microsoft.com/office/officeart/2016/7/layout/BasicLinearProcessNumbered"/>
    <dgm:cxn modelId="{C9EDEDAF-8958-4399-B3FB-B94FEE45E7DE}" type="presParOf" srcId="{904F60AD-091A-4747-BBD1-7AC160C84C5B}" destId="{2E378436-8A6F-44E3-977A-93B3419F40E5}" srcOrd="0" destOrd="0" presId="urn:microsoft.com/office/officeart/2016/7/layout/BasicLinearProcessNumbered"/>
    <dgm:cxn modelId="{65830F40-D490-4475-AF8D-9A0E64032027}" type="presParOf" srcId="{904F60AD-091A-4747-BBD1-7AC160C84C5B}" destId="{023C1186-D8AD-43F8-AC72-2E08C8BEB0C7}" srcOrd="1" destOrd="0" presId="urn:microsoft.com/office/officeart/2016/7/layout/BasicLinearProcessNumbered"/>
    <dgm:cxn modelId="{98969B10-982B-4A36-B5B7-01069508357B}" type="presParOf" srcId="{904F60AD-091A-4747-BBD1-7AC160C84C5B}" destId="{8F7E3707-4F3E-4CA6-A105-91CC6A9CD9C5}" srcOrd="2" destOrd="0" presId="urn:microsoft.com/office/officeart/2016/7/layout/BasicLinearProcessNumbered"/>
    <dgm:cxn modelId="{AFBB3CD7-7E77-4744-B2AD-D8A042DDA49A}" type="presParOf" srcId="{904F60AD-091A-4747-BBD1-7AC160C84C5B}" destId="{61B294FC-152C-409B-A6BB-2FC9F9D2CC1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9B46E-2FAF-419D-B046-92AAB0738BEB}">
      <dsp:nvSpPr>
        <dsp:cNvPr id="0" name=""/>
        <dsp:cNvSpPr/>
      </dsp:nvSpPr>
      <dsp:spPr>
        <a:xfrm>
          <a:off x="196" y="298447"/>
          <a:ext cx="2367707" cy="28412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77" tIns="0" rIns="233877" bIns="330200" numCol="1" spcCol="1270" anchor="t" anchorCtr="0">
          <a:noAutofit/>
        </a:bodyPr>
        <a:lstStyle/>
        <a:p>
          <a:pPr marL="0" lvl="0" indent="0" algn="l" defTabSz="711200">
            <a:lnSpc>
              <a:spcPct val="90000"/>
            </a:lnSpc>
            <a:spcBef>
              <a:spcPct val="0"/>
            </a:spcBef>
            <a:spcAft>
              <a:spcPct val="35000"/>
            </a:spcAft>
            <a:buNone/>
          </a:pPr>
          <a:r>
            <a:rPr lang="en-US" sz="1600" b="1" kern="1200"/>
            <a:t>North America:</a:t>
          </a:r>
          <a:r>
            <a:rPr lang="en-US" sz="1600" kern="1200"/>
            <a:t> Highest sales across most genres, indicating a large market for video games.</a:t>
          </a:r>
        </a:p>
      </dsp:txBody>
      <dsp:txXfrm>
        <a:off x="196" y="1434947"/>
        <a:ext cx="2367707" cy="1704749"/>
      </dsp:txXfrm>
    </dsp:sp>
    <dsp:sp modelId="{5B3B4B74-63B9-4C22-87FB-03AE9D4B125D}">
      <dsp:nvSpPr>
        <dsp:cNvPr id="0" name=""/>
        <dsp:cNvSpPr/>
      </dsp:nvSpPr>
      <dsp:spPr>
        <a:xfrm>
          <a:off x="196" y="298447"/>
          <a:ext cx="2367707" cy="1136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3877" tIns="165100" rIns="233877" bIns="165100" numCol="1" spcCol="1270" anchor="ctr" anchorCtr="0">
          <a:noAutofit/>
        </a:bodyPr>
        <a:lstStyle/>
        <a:p>
          <a:pPr marL="0" lvl="0" indent="0" algn="l" defTabSz="2533650">
            <a:lnSpc>
              <a:spcPct val="90000"/>
            </a:lnSpc>
            <a:spcBef>
              <a:spcPct val="0"/>
            </a:spcBef>
            <a:spcAft>
              <a:spcPct val="35000"/>
            </a:spcAft>
            <a:buNone/>
          </a:pPr>
          <a:r>
            <a:rPr lang="en-US" sz="5700" kern="1200"/>
            <a:t>01</a:t>
          </a:r>
        </a:p>
      </dsp:txBody>
      <dsp:txXfrm>
        <a:off x="196" y="298447"/>
        <a:ext cx="2367707" cy="1136499"/>
      </dsp:txXfrm>
    </dsp:sp>
    <dsp:sp modelId="{E996207D-B53D-415E-A7AF-98D5513F964E}">
      <dsp:nvSpPr>
        <dsp:cNvPr id="0" name=""/>
        <dsp:cNvSpPr/>
      </dsp:nvSpPr>
      <dsp:spPr>
        <a:xfrm>
          <a:off x="2557320" y="298447"/>
          <a:ext cx="2367707" cy="2841249"/>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77" tIns="0" rIns="233877" bIns="330200" numCol="1" spcCol="1270" anchor="t" anchorCtr="0">
          <a:noAutofit/>
        </a:bodyPr>
        <a:lstStyle/>
        <a:p>
          <a:pPr marL="0" lvl="0" indent="0" algn="l" defTabSz="711200">
            <a:lnSpc>
              <a:spcPct val="90000"/>
            </a:lnSpc>
            <a:spcBef>
              <a:spcPct val="0"/>
            </a:spcBef>
            <a:spcAft>
              <a:spcPct val="35000"/>
            </a:spcAft>
            <a:buNone/>
          </a:pPr>
          <a:r>
            <a:rPr lang="en-US" sz="1600" b="1" kern="1200"/>
            <a:t>Europe and Africa (PAL region):</a:t>
          </a:r>
          <a:r>
            <a:rPr lang="en-US" sz="1600" kern="1200"/>
            <a:t> Strong sales, particularly in genres like Action, Sports, and Racing.</a:t>
          </a:r>
        </a:p>
      </dsp:txBody>
      <dsp:txXfrm>
        <a:off x="2557320" y="1434947"/>
        <a:ext cx="2367707" cy="1704749"/>
      </dsp:txXfrm>
    </dsp:sp>
    <dsp:sp modelId="{78ECD400-DE55-40CC-899F-93A59997752D}">
      <dsp:nvSpPr>
        <dsp:cNvPr id="0" name=""/>
        <dsp:cNvSpPr/>
      </dsp:nvSpPr>
      <dsp:spPr>
        <a:xfrm>
          <a:off x="2557320" y="298447"/>
          <a:ext cx="2367707" cy="1136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3877" tIns="165100" rIns="233877" bIns="165100" numCol="1" spcCol="1270" anchor="ctr" anchorCtr="0">
          <a:noAutofit/>
        </a:bodyPr>
        <a:lstStyle/>
        <a:p>
          <a:pPr marL="0" lvl="0" indent="0" algn="l" defTabSz="2533650">
            <a:lnSpc>
              <a:spcPct val="90000"/>
            </a:lnSpc>
            <a:spcBef>
              <a:spcPct val="0"/>
            </a:spcBef>
            <a:spcAft>
              <a:spcPct val="35000"/>
            </a:spcAft>
            <a:buNone/>
          </a:pPr>
          <a:r>
            <a:rPr lang="en-US" sz="5700" kern="1200"/>
            <a:t>02</a:t>
          </a:r>
        </a:p>
      </dsp:txBody>
      <dsp:txXfrm>
        <a:off x="2557320" y="298447"/>
        <a:ext cx="2367707" cy="1136499"/>
      </dsp:txXfrm>
    </dsp:sp>
    <dsp:sp modelId="{1462560F-4D9F-4E5D-B832-BB4A3FEA79D6}">
      <dsp:nvSpPr>
        <dsp:cNvPr id="0" name=""/>
        <dsp:cNvSpPr/>
      </dsp:nvSpPr>
      <dsp:spPr>
        <a:xfrm>
          <a:off x="5114444" y="298447"/>
          <a:ext cx="2367707" cy="2841249"/>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77" tIns="0" rIns="233877" bIns="330200" numCol="1" spcCol="1270" anchor="t" anchorCtr="0">
          <a:noAutofit/>
        </a:bodyPr>
        <a:lstStyle/>
        <a:p>
          <a:pPr marL="0" lvl="0" indent="0" algn="l" defTabSz="711200">
            <a:lnSpc>
              <a:spcPct val="90000"/>
            </a:lnSpc>
            <a:spcBef>
              <a:spcPct val="0"/>
            </a:spcBef>
            <a:spcAft>
              <a:spcPct val="35000"/>
            </a:spcAft>
            <a:buNone/>
          </a:pPr>
          <a:r>
            <a:rPr lang="en-US" sz="1600" b="1" kern="1200"/>
            <a:t>Japan:</a:t>
          </a:r>
          <a:r>
            <a:rPr lang="en-US" sz="1600" kern="1200"/>
            <a:t> Significant sales in genres like Action, Role-Playing, and Sports, but generally lower sales compared to NA and PAL regions.</a:t>
          </a:r>
        </a:p>
      </dsp:txBody>
      <dsp:txXfrm>
        <a:off x="5114444" y="1434947"/>
        <a:ext cx="2367707" cy="1704749"/>
      </dsp:txXfrm>
    </dsp:sp>
    <dsp:sp modelId="{4960FF63-3B5E-4303-BA1E-152EEBFBBC12}">
      <dsp:nvSpPr>
        <dsp:cNvPr id="0" name=""/>
        <dsp:cNvSpPr/>
      </dsp:nvSpPr>
      <dsp:spPr>
        <a:xfrm>
          <a:off x="5114444" y="298447"/>
          <a:ext cx="2367707" cy="1136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3877" tIns="165100" rIns="233877" bIns="165100" numCol="1" spcCol="1270" anchor="ctr" anchorCtr="0">
          <a:noAutofit/>
        </a:bodyPr>
        <a:lstStyle/>
        <a:p>
          <a:pPr marL="0" lvl="0" indent="0" algn="l" defTabSz="2533650">
            <a:lnSpc>
              <a:spcPct val="90000"/>
            </a:lnSpc>
            <a:spcBef>
              <a:spcPct val="0"/>
            </a:spcBef>
            <a:spcAft>
              <a:spcPct val="35000"/>
            </a:spcAft>
            <a:buNone/>
          </a:pPr>
          <a:r>
            <a:rPr lang="en-US" sz="5700" kern="1200"/>
            <a:t>03</a:t>
          </a:r>
        </a:p>
      </dsp:txBody>
      <dsp:txXfrm>
        <a:off x="5114444" y="298447"/>
        <a:ext cx="2367707" cy="1136499"/>
      </dsp:txXfrm>
    </dsp:sp>
    <dsp:sp modelId="{F1A846C6-6ED8-4548-BDF1-8CE091C11668}">
      <dsp:nvSpPr>
        <dsp:cNvPr id="0" name=""/>
        <dsp:cNvSpPr/>
      </dsp:nvSpPr>
      <dsp:spPr>
        <a:xfrm>
          <a:off x="7671568" y="298447"/>
          <a:ext cx="2367707" cy="284124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877" tIns="0" rIns="233877" bIns="330200" numCol="1" spcCol="1270" anchor="t" anchorCtr="0">
          <a:noAutofit/>
        </a:bodyPr>
        <a:lstStyle/>
        <a:p>
          <a:pPr marL="0" lvl="0" indent="0" algn="l" defTabSz="711200">
            <a:lnSpc>
              <a:spcPct val="90000"/>
            </a:lnSpc>
            <a:spcBef>
              <a:spcPct val="0"/>
            </a:spcBef>
            <a:spcAft>
              <a:spcPct val="35000"/>
            </a:spcAft>
            <a:buNone/>
          </a:pPr>
          <a:r>
            <a:rPr lang="en-US" sz="1600" b="1" kern="1200"/>
            <a:t>Other Regions:</a:t>
          </a:r>
          <a:r>
            <a:rPr lang="en-US" sz="1600" kern="1200"/>
            <a:t> Lowest sales across all genres, suggesting a smaller market presence.</a:t>
          </a:r>
        </a:p>
      </dsp:txBody>
      <dsp:txXfrm>
        <a:off x="7671568" y="1434947"/>
        <a:ext cx="2367707" cy="1704749"/>
      </dsp:txXfrm>
    </dsp:sp>
    <dsp:sp modelId="{CE796296-CC19-48D8-8718-2A341ED8BC19}">
      <dsp:nvSpPr>
        <dsp:cNvPr id="0" name=""/>
        <dsp:cNvSpPr/>
      </dsp:nvSpPr>
      <dsp:spPr>
        <a:xfrm>
          <a:off x="7671568" y="298447"/>
          <a:ext cx="2367707" cy="1136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3877" tIns="165100" rIns="233877" bIns="165100" numCol="1" spcCol="1270" anchor="ctr" anchorCtr="0">
          <a:noAutofit/>
        </a:bodyPr>
        <a:lstStyle/>
        <a:p>
          <a:pPr marL="0" lvl="0" indent="0" algn="l" defTabSz="2533650">
            <a:lnSpc>
              <a:spcPct val="90000"/>
            </a:lnSpc>
            <a:spcBef>
              <a:spcPct val="0"/>
            </a:spcBef>
            <a:spcAft>
              <a:spcPct val="35000"/>
            </a:spcAft>
            <a:buNone/>
          </a:pPr>
          <a:r>
            <a:rPr lang="en-US" sz="5700" kern="1200"/>
            <a:t>04</a:t>
          </a:r>
        </a:p>
      </dsp:txBody>
      <dsp:txXfrm>
        <a:off x="7671568" y="298447"/>
        <a:ext cx="2367707" cy="1136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3C740-3D91-4233-8F0D-912BF293D8A1}">
      <dsp:nvSpPr>
        <dsp:cNvPr id="0" name=""/>
        <dsp:cNvSpPr/>
      </dsp:nvSpPr>
      <dsp:spPr>
        <a:xfrm>
          <a:off x="1492375" y="664801"/>
          <a:ext cx="1189250"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5ED0B9-C761-4CDF-A083-D8846114E612}">
      <dsp:nvSpPr>
        <dsp:cNvPr id="0" name=""/>
        <dsp:cNvSpPr/>
      </dsp:nvSpPr>
      <dsp:spPr>
        <a:xfrm>
          <a:off x="2752981" y="564842"/>
          <a:ext cx="136763" cy="257092"/>
        </a:xfrm>
        <a:prstGeom prst="chevron">
          <a:avLst>
            <a:gd name="adj" fmla="val 90000"/>
          </a:avLst>
        </a:prstGeom>
        <a:solidFill>
          <a:schemeClr val="accent2">
            <a:tint val="40000"/>
            <a:alpha val="90000"/>
            <a:hueOff val="-77202"/>
            <a:satOff val="-6850"/>
            <a:lumOff val="-70"/>
            <a:alphaOff val="0"/>
          </a:schemeClr>
        </a:solidFill>
        <a:ln w="12700" cap="flat" cmpd="sng" algn="ctr">
          <a:solidFill>
            <a:schemeClr val="accent2">
              <a:tint val="40000"/>
              <a:alpha val="90000"/>
              <a:hueOff val="-77202"/>
              <a:satOff val="-6850"/>
              <a:lumOff val="-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E7A042-7266-4D8E-B0AE-A68D7F3CDD7D}">
      <dsp:nvSpPr>
        <dsp:cNvPr id="0" name=""/>
        <dsp:cNvSpPr/>
      </dsp:nvSpPr>
      <dsp:spPr>
        <a:xfrm>
          <a:off x="712259" y="33377"/>
          <a:ext cx="1262919" cy="126291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008" tIns="49008" rIns="49008" bIns="49008" numCol="1" spcCol="1270" anchor="ctr" anchorCtr="0">
          <a:noAutofit/>
        </a:bodyPr>
        <a:lstStyle/>
        <a:p>
          <a:pPr marL="0" lvl="0" indent="0" algn="ctr" defTabSz="3200400">
            <a:lnSpc>
              <a:spcPct val="90000"/>
            </a:lnSpc>
            <a:spcBef>
              <a:spcPct val="0"/>
            </a:spcBef>
            <a:spcAft>
              <a:spcPct val="35000"/>
            </a:spcAft>
            <a:buNone/>
          </a:pPr>
          <a:r>
            <a:rPr lang="en-US" sz="7200" kern="1200"/>
            <a:t>1</a:t>
          </a:r>
        </a:p>
      </dsp:txBody>
      <dsp:txXfrm>
        <a:off x="897209" y="218327"/>
        <a:ext cx="893019" cy="893019"/>
      </dsp:txXfrm>
    </dsp:sp>
    <dsp:sp modelId="{7700BF9A-F051-411F-B567-A8C6592DBB85}">
      <dsp:nvSpPr>
        <dsp:cNvPr id="0" name=""/>
        <dsp:cNvSpPr/>
      </dsp:nvSpPr>
      <dsp:spPr>
        <a:xfrm>
          <a:off x="5812" y="1461873"/>
          <a:ext cx="2675814" cy="2886974"/>
        </a:xfrm>
        <a:prstGeom prst="upArrowCallout">
          <a:avLst>
            <a:gd name="adj1" fmla="val 50000"/>
            <a:gd name="adj2" fmla="val 20000"/>
            <a:gd name="adj3" fmla="val 20000"/>
            <a:gd name="adj4" fmla="val 100000"/>
          </a:avLst>
        </a:prstGeom>
        <a:solidFill>
          <a:schemeClr val="accent2">
            <a:tint val="40000"/>
            <a:alpha val="90000"/>
            <a:hueOff val="-154405"/>
            <a:satOff val="-13699"/>
            <a:lumOff val="-140"/>
            <a:alphaOff val="0"/>
          </a:schemeClr>
        </a:solidFill>
        <a:ln w="12700" cap="flat" cmpd="sng" algn="ctr">
          <a:solidFill>
            <a:schemeClr val="accent2">
              <a:tint val="40000"/>
              <a:alpha val="90000"/>
              <a:hueOff val="-154405"/>
              <a:satOff val="-13699"/>
              <a:lumOff val="-1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1071" tIns="165100" rIns="211071" bIns="165100" numCol="1" spcCol="1270" anchor="t" anchorCtr="0">
          <a:noAutofit/>
        </a:bodyPr>
        <a:lstStyle/>
        <a:p>
          <a:pPr marL="0" lvl="0" indent="0" algn="l" defTabSz="800100">
            <a:lnSpc>
              <a:spcPct val="90000"/>
            </a:lnSpc>
            <a:spcBef>
              <a:spcPct val="0"/>
            </a:spcBef>
            <a:spcAft>
              <a:spcPct val="35000"/>
            </a:spcAft>
            <a:buNone/>
          </a:pPr>
          <a:r>
            <a:rPr lang="en-US" sz="1800" b="1" kern="1200" dirty="0"/>
            <a:t>Dominance of Action Games:</a:t>
          </a:r>
          <a:r>
            <a:rPr lang="en-US" sz="1800" kern="1200" dirty="0"/>
            <a:t> Action games lead the market with 37.28% of total sales, indicating a strong preference for high-energy and engaging gameplay.</a:t>
          </a:r>
        </a:p>
      </dsp:txBody>
      <dsp:txXfrm>
        <a:off x="5812" y="1997036"/>
        <a:ext cx="2675814" cy="2351811"/>
      </dsp:txXfrm>
    </dsp:sp>
    <dsp:sp modelId="{2E85AD03-F9F2-44D1-9806-FB8D5DB478FC}">
      <dsp:nvSpPr>
        <dsp:cNvPr id="0" name=""/>
        <dsp:cNvSpPr/>
      </dsp:nvSpPr>
      <dsp:spPr>
        <a:xfrm>
          <a:off x="2978939" y="664891"/>
          <a:ext cx="2675814" cy="72"/>
        </a:xfrm>
        <a:prstGeom prst="rect">
          <a:avLst/>
        </a:prstGeom>
        <a:solidFill>
          <a:schemeClr val="accent2">
            <a:tint val="40000"/>
            <a:alpha val="90000"/>
            <a:hueOff val="-231607"/>
            <a:satOff val="-20549"/>
            <a:lumOff val="-210"/>
            <a:alphaOff val="0"/>
          </a:schemeClr>
        </a:solidFill>
        <a:ln w="12700" cap="flat" cmpd="sng" algn="ctr">
          <a:solidFill>
            <a:schemeClr val="accent2">
              <a:tint val="40000"/>
              <a:alpha val="90000"/>
              <a:hueOff val="-231607"/>
              <a:satOff val="-20549"/>
              <a:lumOff val="-2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56923F-7877-4FF6-A50A-28EA6C3E3990}">
      <dsp:nvSpPr>
        <dsp:cNvPr id="0" name=""/>
        <dsp:cNvSpPr/>
      </dsp:nvSpPr>
      <dsp:spPr>
        <a:xfrm>
          <a:off x="5726108" y="564918"/>
          <a:ext cx="136763" cy="257165"/>
        </a:xfrm>
        <a:prstGeom prst="chevron">
          <a:avLst>
            <a:gd name="adj" fmla="val 90000"/>
          </a:avLst>
        </a:prstGeom>
        <a:solidFill>
          <a:schemeClr val="accent2">
            <a:tint val="40000"/>
            <a:alpha val="90000"/>
            <a:hueOff val="-308809"/>
            <a:satOff val="-27399"/>
            <a:lumOff val="-280"/>
            <a:alphaOff val="0"/>
          </a:schemeClr>
        </a:solidFill>
        <a:ln w="12700" cap="flat" cmpd="sng" algn="ctr">
          <a:solidFill>
            <a:schemeClr val="accent2">
              <a:tint val="40000"/>
              <a:alpha val="90000"/>
              <a:hueOff val="-308809"/>
              <a:satOff val="-27399"/>
              <a:lumOff val="-28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735311-40E4-48E4-91D9-E0C846F63273}">
      <dsp:nvSpPr>
        <dsp:cNvPr id="0" name=""/>
        <dsp:cNvSpPr/>
      </dsp:nvSpPr>
      <dsp:spPr>
        <a:xfrm>
          <a:off x="3685386" y="33467"/>
          <a:ext cx="1262919" cy="1262919"/>
        </a:xfrm>
        <a:prstGeom prst="ellips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008" tIns="49008" rIns="49008" bIns="49008" numCol="1" spcCol="1270" anchor="ctr" anchorCtr="0">
          <a:noAutofit/>
        </a:bodyPr>
        <a:lstStyle/>
        <a:p>
          <a:pPr marL="0" lvl="0" indent="0" algn="ctr" defTabSz="3200400">
            <a:lnSpc>
              <a:spcPct val="90000"/>
            </a:lnSpc>
            <a:spcBef>
              <a:spcPct val="0"/>
            </a:spcBef>
            <a:spcAft>
              <a:spcPct val="35000"/>
            </a:spcAft>
            <a:buNone/>
          </a:pPr>
          <a:r>
            <a:rPr lang="en-US" sz="7200" kern="1200" dirty="0"/>
            <a:t>2</a:t>
          </a:r>
        </a:p>
      </dsp:txBody>
      <dsp:txXfrm>
        <a:off x="3870336" y="218417"/>
        <a:ext cx="893019" cy="893019"/>
      </dsp:txXfrm>
    </dsp:sp>
    <dsp:sp modelId="{29281BA9-1AC3-460F-9919-8385827AD44A}">
      <dsp:nvSpPr>
        <dsp:cNvPr id="0" name=""/>
        <dsp:cNvSpPr/>
      </dsp:nvSpPr>
      <dsp:spPr>
        <a:xfrm>
          <a:off x="2978939" y="1462076"/>
          <a:ext cx="2675814" cy="2886974"/>
        </a:xfrm>
        <a:prstGeom prst="upArrowCallout">
          <a:avLst>
            <a:gd name="adj1" fmla="val 50000"/>
            <a:gd name="adj2" fmla="val 20000"/>
            <a:gd name="adj3" fmla="val 20000"/>
            <a:gd name="adj4" fmla="val 100000"/>
          </a:avLst>
        </a:prstGeom>
        <a:solidFill>
          <a:schemeClr val="accent2">
            <a:tint val="40000"/>
            <a:alpha val="90000"/>
            <a:hueOff val="-386012"/>
            <a:satOff val="-34248"/>
            <a:lumOff val="-350"/>
            <a:alphaOff val="0"/>
          </a:schemeClr>
        </a:solidFill>
        <a:ln w="12700" cap="flat" cmpd="sng" algn="ctr">
          <a:solidFill>
            <a:schemeClr val="accent2">
              <a:tint val="40000"/>
              <a:alpha val="90000"/>
              <a:hueOff val="-386012"/>
              <a:satOff val="-34248"/>
              <a:lumOff val="-3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1071" tIns="165100" rIns="211071" bIns="165100" numCol="1" spcCol="1270" anchor="t" anchorCtr="0">
          <a:noAutofit/>
        </a:bodyPr>
        <a:lstStyle/>
        <a:p>
          <a:pPr marL="0" lvl="0" indent="0" algn="l" defTabSz="889000">
            <a:lnSpc>
              <a:spcPct val="90000"/>
            </a:lnSpc>
            <a:spcBef>
              <a:spcPct val="0"/>
            </a:spcBef>
            <a:spcAft>
              <a:spcPct val="35000"/>
            </a:spcAft>
            <a:buNone/>
          </a:pPr>
          <a:r>
            <a:rPr lang="en-US" sz="2000" b="1" kern="1200" dirty="0"/>
            <a:t>Popularity of Sports Games:</a:t>
          </a:r>
          <a:r>
            <a:rPr lang="en-US" sz="2000" kern="1200" dirty="0"/>
            <a:t> Sports games account for 17.98% of total sales, showing a significant market share and widespread appeal across different regions.</a:t>
          </a:r>
        </a:p>
      </dsp:txBody>
      <dsp:txXfrm>
        <a:off x="2978939" y="1997239"/>
        <a:ext cx="2675814" cy="2351811"/>
      </dsp:txXfrm>
    </dsp:sp>
    <dsp:sp modelId="{271AA1E0-4260-41E4-9BFF-D187AA359C47}">
      <dsp:nvSpPr>
        <dsp:cNvPr id="0" name=""/>
        <dsp:cNvSpPr/>
      </dsp:nvSpPr>
      <dsp:spPr>
        <a:xfrm>
          <a:off x="5952066" y="664891"/>
          <a:ext cx="2675814" cy="72"/>
        </a:xfrm>
        <a:prstGeom prst="rect">
          <a:avLst/>
        </a:prstGeom>
        <a:solidFill>
          <a:schemeClr val="accent2">
            <a:tint val="40000"/>
            <a:alpha val="90000"/>
            <a:hueOff val="-463214"/>
            <a:satOff val="-41098"/>
            <a:lumOff val="-419"/>
            <a:alphaOff val="0"/>
          </a:schemeClr>
        </a:solidFill>
        <a:ln w="12700" cap="flat" cmpd="sng" algn="ctr">
          <a:solidFill>
            <a:schemeClr val="accent2">
              <a:tint val="40000"/>
              <a:alpha val="90000"/>
              <a:hueOff val="-463214"/>
              <a:satOff val="-41098"/>
              <a:lumOff val="-4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674916-3BA5-4E2E-8E82-2EBBFA8A7E82}">
      <dsp:nvSpPr>
        <dsp:cNvPr id="0" name=""/>
        <dsp:cNvSpPr/>
      </dsp:nvSpPr>
      <dsp:spPr>
        <a:xfrm>
          <a:off x="8699235" y="564918"/>
          <a:ext cx="136763" cy="257165"/>
        </a:xfrm>
        <a:prstGeom prst="chevron">
          <a:avLst>
            <a:gd name="adj" fmla="val 90000"/>
          </a:avLst>
        </a:prstGeom>
        <a:solidFill>
          <a:schemeClr val="accent2">
            <a:tint val="40000"/>
            <a:alpha val="90000"/>
            <a:hueOff val="-540417"/>
            <a:satOff val="-47947"/>
            <a:lumOff val="-489"/>
            <a:alphaOff val="0"/>
          </a:schemeClr>
        </a:solidFill>
        <a:ln w="12700" cap="flat" cmpd="sng" algn="ctr">
          <a:solidFill>
            <a:schemeClr val="accent2">
              <a:tint val="40000"/>
              <a:alpha val="90000"/>
              <a:hueOff val="-540417"/>
              <a:satOff val="-47947"/>
              <a:lumOff val="-489"/>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289C0E-9AE8-4FDB-BBAF-0D8DB9CD9F0E}">
      <dsp:nvSpPr>
        <dsp:cNvPr id="0" name=""/>
        <dsp:cNvSpPr/>
      </dsp:nvSpPr>
      <dsp:spPr>
        <a:xfrm>
          <a:off x="6658513" y="33467"/>
          <a:ext cx="1262919" cy="1262919"/>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008" tIns="49008" rIns="49008" bIns="49008" numCol="1" spcCol="1270" anchor="ctr" anchorCtr="0">
          <a:noAutofit/>
        </a:bodyPr>
        <a:lstStyle/>
        <a:p>
          <a:pPr marL="0" lvl="0" indent="0" algn="ctr" defTabSz="3200400">
            <a:lnSpc>
              <a:spcPct val="90000"/>
            </a:lnSpc>
            <a:spcBef>
              <a:spcPct val="0"/>
            </a:spcBef>
            <a:spcAft>
              <a:spcPct val="35000"/>
            </a:spcAft>
            <a:buNone/>
          </a:pPr>
          <a:r>
            <a:rPr lang="en-US" sz="7200" kern="1200"/>
            <a:t>3</a:t>
          </a:r>
        </a:p>
      </dsp:txBody>
      <dsp:txXfrm>
        <a:off x="6843463" y="218417"/>
        <a:ext cx="893019" cy="893019"/>
      </dsp:txXfrm>
    </dsp:sp>
    <dsp:sp modelId="{C2CEA585-2D7E-4C99-9DD4-EE2F41F5CBFB}">
      <dsp:nvSpPr>
        <dsp:cNvPr id="0" name=""/>
        <dsp:cNvSpPr/>
      </dsp:nvSpPr>
      <dsp:spPr>
        <a:xfrm>
          <a:off x="5952066" y="1462076"/>
          <a:ext cx="2675814" cy="2886974"/>
        </a:xfrm>
        <a:prstGeom prst="upArrowCallout">
          <a:avLst>
            <a:gd name="adj1" fmla="val 50000"/>
            <a:gd name="adj2" fmla="val 20000"/>
            <a:gd name="adj3" fmla="val 20000"/>
            <a:gd name="adj4" fmla="val 100000"/>
          </a:avLst>
        </a:prstGeom>
        <a:solidFill>
          <a:schemeClr val="accent2">
            <a:tint val="40000"/>
            <a:alpha val="90000"/>
            <a:hueOff val="-617619"/>
            <a:satOff val="-54797"/>
            <a:lumOff val="-559"/>
            <a:alphaOff val="0"/>
          </a:schemeClr>
        </a:solidFill>
        <a:ln w="12700" cap="flat" cmpd="sng" algn="ctr">
          <a:solidFill>
            <a:schemeClr val="accent2">
              <a:tint val="40000"/>
              <a:alpha val="90000"/>
              <a:hueOff val="-617619"/>
              <a:satOff val="-54797"/>
              <a:lumOff val="-5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1071" tIns="165100" rIns="211071" bIns="165100" numCol="1" spcCol="1270" anchor="t" anchorCtr="0">
          <a:noAutofit/>
        </a:bodyPr>
        <a:lstStyle/>
        <a:p>
          <a:pPr marL="0" lvl="0" indent="0" algn="l" defTabSz="800100">
            <a:lnSpc>
              <a:spcPct val="90000"/>
            </a:lnSpc>
            <a:spcBef>
              <a:spcPct val="0"/>
            </a:spcBef>
            <a:spcAft>
              <a:spcPct val="35000"/>
            </a:spcAft>
            <a:buNone/>
          </a:pPr>
          <a:r>
            <a:rPr lang="en-US" sz="1800" b="1" kern="1200" dirty="0"/>
            <a:t>Diverse Market:</a:t>
          </a:r>
          <a:r>
            <a:rPr lang="en-US" sz="1800" kern="1200" dirty="0"/>
            <a:t> Other genres such as Racing (</a:t>
          </a:r>
          <a:r>
            <a:rPr lang="en-US" sz="2000" kern="1200" dirty="0"/>
            <a:t>7.96</a:t>
          </a:r>
          <a:r>
            <a:rPr lang="en-US" sz="1800" kern="1200" dirty="0"/>
            <a:t>%), Role-Playing (6.46%), and Platform (5.29%) also hold notable market shares, highlighting the diversity in player preferences.</a:t>
          </a:r>
        </a:p>
      </dsp:txBody>
      <dsp:txXfrm>
        <a:off x="5952066" y="1997239"/>
        <a:ext cx="2675814" cy="2351811"/>
      </dsp:txXfrm>
    </dsp:sp>
    <dsp:sp modelId="{E07EBBB9-9E06-49B3-946E-855028994115}">
      <dsp:nvSpPr>
        <dsp:cNvPr id="0" name=""/>
        <dsp:cNvSpPr/>
      </dsp:nvSpPr>
      <dsp:spPr>
        <a:xfrm>
          <a:off x="8925192" y="664891"/>
          <a:ext cx="1337907" cy="72"/>
        </a:xfrm>
        <a:prstGeom prst="rect">
          <a:avLst/>
        </a:prstGeom>
        <a:solidFill>
          <a:schemeClr val="accent2">
            <a:tint val="40000"/>
            <a:alpha val="90000"/>
            <a:hueOff val="-694821"/>
            <a:satOff val="-61647"/>
            <a:lumOff val="-629"/>
            <a:alphaOff val="0"/>
          </a:schemeClr>
        </a:solidFill>
        <a:ln w="12700" cap="flat" cmpd="sng" algn="ctr">
          <a:solidFill>
            <a:schemeClr val="accent2">
              <a:tint val="40000"/>
              <a:alpha val="90000"/>
              <a:hueOff val="-694821"/>
              <a:satOff val="-61647"/>
              <a:lumOff val="-6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F9AC8A-73DF-43F1-B88F-290B43668022}">
      <dsp:nvSpPr>
        <dsp:cNvPr id="0" name=""/>
        <dsp:cNvSpPr/>
      </dsp:nvSpPr>
      <dsp:spPr>
        <a:xfrm>
          <a:off x="9631640" y="33467"/>
          <a:ext cx="1262919" cy="1262919"/>
        </a:xfrm>
        <a:prstGeom prst="ellips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008" tIns="49008" rIns="49008" bIns="49008" numCol="1" spcCol="1270" anchor="ctr" anchorCtr="0">
          <a:noAutofit/>
        </a:bodyPr>
        <a:lstStyle/>
        <a:p>
          <a:pPr marL="0" lvl="0" indent="0" algn="ctr" defTabSz="3200400">
            <a:lnSpc>
              <a:spcPct val="90000"/>
            </a:lnSpc>
            <a:spcBef>
              <a:spcPct val="0"/>
            </a:spcBef>
            <a:spcAft>
              <a:spcPct val="35000"/>
            </a:spcAft>
            <a:buNone/>
          </a:pPr>
          <a:r>
            <a:rPr lang="en-US" sz="7200" kern="1200"/>
            <a:t>4</a:t>
          </a:r>
        </a:p>
      </dsp:txBody>
      <dsp:txXfrm>
        <a:off x="9816590" y="218417"/>
        <a:ext cx="893019" cy="893019"/>
      </dsp:txXfrm>
    </dsp:sp>
    <dsp:sp modelId="{89F3D0CE-70EE-46F4-8633-96648C959495}">
      <dsp:nvSpPr>
        <dsp:cNvPr id="0" name=""/>
        <dsp:cNvSpPr/>
      </dsp:nvSpPr>
      <dsp:spPr>
        <a:xfrm>
          <a:off x="8925192" y="1462076"/>
          <a:ext cx="2675814" cy="2886974"/>
        </a:xfrm>
        <a:prstGeom prst="upArrowCallout">
          <a:avLst>
            <a:gd name="adj1" fmla="val 50000"/>
            <a:gd name="adj2" fmla="val 20000"/>
            <a:gd name="adj3" fmla="val 20000"/>
            <a:gd name="adj4" fmla="val 100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1071" tIns="165100" rIns="211071" bIns="165100" numCol="1" spcCol="1270" anchor="t" anchorCtr="0">
          <a:noAutofit/>
        </a:bodyPr>
        <a:lstStyle/>
        <a:p>
          <a:pPr marL="0" lvl="0" indent="0" algn="l" defTabSz="800100">
            <a:lnSpc>
              <a:spcPct val="90000"/>
            </a:lnSpc>
            <a:spcBef>
              <a:spcPct val="0"/>
            </a:spcBef>
            <a:spcAft>
              <a:spcPct val="35000"/>
            </a:spcAft>
            <a:buNone/>
          </a:pPr>
          <a:r>
            <a:rPr lang="en-US" sz="1800" b="1" kern="1200" dirty="0"/>
            <a:t>Niche Markets:</a:t>
          </a:r>
          <a:r>
            <a:rPr lang="en-US" sz="1800" kern="1200" dirty="0"/>
            <a:t> Genres like Music (0.78%), Miscellaneous (0.23%), and MMO (0.14%) have smaller </a:t>
          </a:r>
          <a:r>
            <a:rPr lang="en-US" sz="2000" kern="1200" dirty="0"/>
            <a:t>market</a:t>
          </a:r>
          <a:r>
            <a:rPr lang="en-US" sz="1800" kern="1200" dirty="0"/>
            <a:t> shares, indicating niche but potentially loyal audiences.</a:t>
          </a:r>
        </a:p>
      </dsp:txBody>
      <dsp:txXfrm>
        <a:off x="8925192" y="1997239"/>
        <a:ext cx="2675814" cy="2351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0EB80-6DD9-495C-87C5-B584051D08C4}">
      <dsp:nvSpPr>
        <dsp:cNvPr id="0" name=""/>
        <dsp:cNvSpPr/>
      </dsp:nvSpPr>
      <dsp:spPr>
        <a:xfrm>
          <a:off x="1437" y="511419"/>
          <a:ext cx="1811081" cy="253551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dirty="0"/>
            <a:t>Focus on North America and PAL regions.</a:t>
          </a:r>
        </a:p>
      </dsp:txBody>
      <dsp:txXfrm>
        <a:off x="1437" y="1474915"/>
        <a:ext cx="1811081" cy="1521308"/>
      </dsp:txXfrm>
    </dsp:sp>
    <dsp:sp modelId="{EEFAF1BE-1F5C-4170-A2CC-8D6C681A463D}">
      <dsp:nvSpPr>
        <dsp:cNvPr id="0" name=""/>
        <dsp:cNvSpPr/>
      </dsp:nvSpPr>
      <dsp:spPr>
        <a:xfrm>
          <a:off x="526651" y="764971"/>
          <a:ext cx="760654" cy="76065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1</a:t>
          </a:r>
        </a:p>
      </dsp:txBody>
      <dsp:txXfrm>
        <a:off x="638046" y="876366"/>
        <a:ext cx="537864" cy="537864"/>
      </dsp:txXfrm>
    </dsp:sp>
    <dsp:sp modelId="{3BE16788-DDEB-414B-BB68-ABD2D72B3F56}">
      <dsp:nvSpPr>
        <dsp:cNvPr id="0" name=""/>
        <dsp:cNvSpPr/>
      </dsp:nvSpPr>
      <dsp:spPr>
        <a:xfrm>
          <a:off x="1437" y="3046862"/>
          <a:ext cx="1811081" cy="72"/>
        </a:xfrm>
        <a:prstGeom prst="rect">
          <a:avLst/>
        </a:prstGeom>
        <a:solidFill>
          <a:schemeClr val="accent2">
            <a:hueOff val="-132306"/>
            <a:satOff val="-7630"/>
            <a:lumOff val="784"/>
            <a:alphaOff val="0"/>
          </a:schemeClr>
        </a:solidFill>
        <a:ln w="12700" cap="flat" cmpd="sng" algn="ctr">
          <a:solidFill>
            <a:schemeClr val="accent2">
              <a:hueOff val="-132306"/>
              <a:satOff val="-763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926C34-5ADF-4FEF-AB69-6B7BEB7ACB31}">
      <dsp:nvSpPr>
        <dsp:cNvPr id="0" name=""/>
        <dsp:cNvSpPr/>
      </dsp:nvSpPr>
      <dsp:spPr>
        <a:xfrm>
          <a:off x="1993627" y="511419"/>
          <a:ext cx="1811081" cy="2535514"/>
        </a:xfrm>
        <a:prstGeom prst="rect">
          <a:avLst/>
        </a:prstGeom>
        <a:solidFill>
          <a:schemeClr val="accent2">
            <a:tint val="40000"/>
            <a:alpha val="90000"/>
            <a:hueOff val="-169845"/>
            <a:satOff val="-15069"/>
            <a:lumOff val="-154"/>
            <a:alphaOff val="0"/>
          </a:schemeClr>
        </a:solidFill>
        <a:ln w="12700" cap="flat" cmpd="sng" algn="ctr">
          <a:solidFill>
            <a:schemeClr val="accent2">
              <a:tint val="40000"/>
              <a:alpha val="90000"/>
              <a:hueOff val="-169845"/>
              <a:satOff val="-15069"/>
              <a:lumOff val="-1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dirty="0"/>
            <a:t>Prioritize Action and Sports game genres.</a:t>
          </a:r>
        </a:p>
      </dsp:txBody>
      <dsp:txXfrm>
        <a:off x="1993627" y="1474915"/>
        <a:ext cx="1811081" cy="1521308"/>
      </dsp:txXfrm>
    </dsp:sp>
    <dsp:sp modelId="{27C11A29-EDD8-44AA-A8F4-53E38F2830C3}">
      <dsp:nvSpPr>
        <dsp:cNvPr id="0" name=""/>
        <dsp:cNvSpPr/>
      </dsp:nvSpPr>
      <dsp:spPr>
        <a:xfrm>
          <a:off x="2518840" y="764971"/>
          <a:ext cx="760654" cy="760654"/>
        </a:xfrm>
        <a:prstGeom prst="ellipse">
          <a:avLst/>
        </a:prstGeom>
        <a:solidFill>
          <a:schemeClr val="accent2">
            <a:hueOff val="-264611"/>
            <a:satOff val="-15260"/>
            <a:lumOff val="1569"/>
            <a:alphaOff val="0"/>
          </a:schemeClr>
        </a:solidFill>
        <a:ln w="12700" cap="flat" cmpd="sng" algn="ctr">
          <a:solidFill>
            <a:schemeClr val="accent2">
              <a:hueOff val="-264611"/>
              <a:satOff val="-1526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2</a:t>
          </a:r>
        </a:p>
      </dsp:txBody>
      <dsp:txXfrm>
        <a:off x="2630235" y="876366"/>
        <a:ext cx="537864" cy="537864"/>
      </dsp:txXfrm>
    </dsp:sp>
    <dsp:sp modelId="{406E5A31-F210-41C7-89CF-F0F9233C3163}">
      <dsp:nvSpPr>
        <dsp:cNvPr id="0" name=""/>
        <dsp:cNvSpPr/>
      </dsp:nvSpPr>
      <dsp:spPr>
        <a:xfrm>
          <a:off x="1993627" y="3046862"/>
          <a:ext cx="1811081" cy="72"/>
        </a:xfrm>
        <a:prstGeom prst="rect">
          <a:avLst/>
        </a:prstGeom>
        <a:solidFill>
          <a:schemeClr val="accent2">
            <a:hueOff val="-396917"/>
            <a:satOff val="-22889"/>
            <a:lumOff val="2353"/>
            <a:alphaOff val="0"/>
          </a:schemeClr>
        </a:solidFill>
        <a:ln w="12700" cap="flat" cmpd="sng" algn="ctr">
          <a:solidFill>
            <a:schemeClr val="accent2">
              <a:hueOff val="-396917"/>
              <a:satOff val="-22889"/>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A5DB0B-409B-497D-B783-D270BE823059}">
      <dsp:nvSpPr>
        <dsp:cNvPr id="0" name=""/>
        <dsp:cNvSpPr/>
      </dsp:nvSpPr>
      <dsp:spPr>
        <a:xfrm>
          <a:off x="3985817" y="511419"/>
          <a:ext cx="1811081" cy="2535514"/>
        </a:xfrm>
        <a:prstGeom prst="rect">
          <a:avLst/>
        </a:prstGeom>
        <a:solidFill>
          <a:schemeClr val="accent2">
            <a:tint val="40000"/>
            <a:alpha val="90000"/>
            <a:hueOff val="-339690"/>
            <a:satOff val="-30138"/>
            <a:lumOff val="-308"/>
            <a:alphaOff val="0"/>
          </a:schemeClr>
        </a:solidFill>
        <a:ln w="12700" cap="flat" cmpd="sng" algn="ctr">
          <a:solidFill>
            <a:schemeClr val="accent2">
              <a:tint val="40000"/>
              <a:alpha val="90000"/>
              <a:hueOff val="-339690"/>
              <a:satOff val="-30138"/>
              <a:lumOff val="-3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a:t>Target Role-Playing and Racing genres.</a:t>
          </a:r>
        </a:p>
      </dsp:txBody>
      <dsp:txXfrm>
        <a:off x="3985817" y="1474915"/>
        <a:ext cx="1811081" cy="1521308"/>
      </dsp:txXfrm>
    </dsp:sp>
    <dsp:sp modelId="{6C9E33C1-E17B-4A21-9020-D9156B8D43B4}">
      <dsp:nvSpPr>
        <dsp:cNvPr id="0" name=""/>
        <dsp:cNvSpPr/>
      </dsp:nvSpPr>
      <dsp:spPr>
        <a:xfrm>
          <a:off x="4511030" y="764971"/>
          <a:ext cx="760654" cy="760654"/>
        </a:xfrm>
        <a:prstGeom prst="ellipse">
          <a:avLst/>
        </a:prstGeom>
        <a:solidFill>
          <a:schemeClr val="accent2">
            <a:hueOff val="-529223"/>
            <a:satOff val="-30519"/>
            <a:lumOff val="3137"/>
            <a:alphaOff val="0"/>
          </a:schemeClr>
        </a:solidFill>
        <a:ln w="12700" cap="flat" cmpd="sng" algn="ctr">
          <a:solidFill>
            <a:schemeClr val="accent2">
              <a:hueOff val="-529223"/>
              <a:satOff val="-30519"/>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3</a:t>
          </a:r>
        </a:p>
      </dsp:txBody>
      <dsp:txXfrm>
        <a:off x="4622425" y="876366"/>
        <a:ext cx="537864" cy="537864"/>
      </dsp:txXfrm>
    </dsp:sp>
    <dsp:sp modelId="{87D6067F-4097-4E79-B632-06644BE11055}">
      <dsp:nvSpPr>
        <dsp:cNvPr id="0" name=""/>
        <dsp:cNvSpPr/>
      </dsp:nvSpPr>
      <dsp:spPr>
        <a:xfrm>
          <a:off x="3985817" y="3046862"/>
          <a:ext cx="1811081" cy="72"/>
        </a:xfrm>
        <a:prstGeom prst="rect">
          <a:avLst/>
        </a:prstGeom>
        <a:solidFill>
          <a:schemeClr val="accent2">
            <a:hueOff val="-661529"/>
            <a:satOff val="-38149"/>
            <a:lumOff val="3922"/>
            <a:alphaOff val="0"/>
          </a:schemeClr>
        </a:solidFill>
        <a:ln w="12700" cap="flat" cmpd="sng" algn="ctr">
          <a:solidFill>
            <a:schemeClr val="accent2">
              <a:hueOff val="-661529"/>
              <a:satOff val="-38149"/>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7048-CB86-4C68-A15D-881D4C69837C}">
      <dsp:nvSpPr>
        <dsp:cNvPr id="0" name=""/>
        <dsp:cNvSpPr/>
      </dsp:nvSpPr>
      <dsp:spPr>
        <a:xfrm>
          <a:off x="5978007" y="511419"/>
          <a:ext cx="1811081" cy="2535514"/>
        </a:xfrm>
        <a:prstGeom prst="rect">
          <a:avLst/>
        </a:prstGeom>
        <a:solidFill>
          <a:schemeClr val="accent2">
            <a:tint val="40000"/>
            <a:alpha val="90000"/>
            <a:hueOff val="-509536"/>
            <a:satOff val="-45208"/>
            <a:lumOff val="-461"/>
            <a:alphaOff val="0"/>
          </a:schemeClr>
        </a:solidFill>
        <a:ln w="12700" cap="flat" cmpd="sng" algn="ctr">
          <a:solidFill>
            <a:schemeClr val="accent2">
              <a:tint val="40000"/>
              <a:alpha val="90000"/>
              <a:hueOff val="-509536"/>
              <a:satOff val="-45208"/>
              <a:lumOff val="-4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a:t>Leverage modern and current GPU technologies.</a:t>
          </a:r>
        </a:p>
      </dsp:txBody>
      <dsp:txXfrm>
        <a:off x="5978007" y="1474915"/>
        <a:ext cx="1811081" cy="1521308"/>
      </dsp:txXfrm>
    </dsp:sp>
    <dsp:sp modelId="{8096A442-D2BA-42F3-8A0C-297E3EADC2FA}">
      <dsp:nvSpPr>
        <dsp:cNvPr id="0" name=""/>
        <dsp:cNvSpPr/>
      </dsp:nvSpPr>
      <dsp:spPr>
        <a:xfrm>
          <a:off x="6503220" y="764971"/>
          <a:ext cx="760654" cy="760654"/>
        </a:xfrm>
        <a:prstGeom prst="ellipse">
          <a:avLst/>
        </a:prstGeom>
        <a:solidFill>
          <a:schemeClr val="accent2">
            <a:hueOff val="-793834"/>
            <a:satOff val="-45779"/>
            <a:lumOff val="4706"/>
            <a:alphaOff val="0"/>
          </a:schemeClr>
        </a:solidFill>
        <a:ln w="12700" cap="flat" cmpd="sng" algn="ctr">
          <a:solidFill>
            <a:schemeClr val="accent2">
              <a:hueOff val="-793834"/>
              <a:satOff val="-45779"/>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4</a:t>
          </a:r>
        </a:p>
      </dsp:txBody>
      <dsp:txXfrm>
        <a:off x="6614615" y="876366"/>
        <a:ext cx="537864" cy="537864"/>
      </dsp:txXfrm>
    </dsp:sp>
    <dsp:sp modelId="{212191C2-B248-4044-A47E-9149566D17C3}">
      <dsp:nvSpPr>
        <dsp:cNvPr id="0" name=""/>
        <dsp:cNvSpPr/>
      </dsp:nvSpPr>
      <dsp:spPr>
        <a:xfrm>
          <a:off x="5978007" y="3046862"/>
          <a:ext cx="1811081" cy="72"/>
        </a:xfrm>
        <a:prstGeom prst="rect">
          <a:avLst/>
        </a:prstGeom>
        <a:solidFill>
          <a:schemeClr val="accent2">
            <a:hueOff val="-926140"/>
            <a:satOff val="-53409"/>
            <a:lumOff val="5491"/>
            <a:alphaOff val="0"/>
          </a:schemeClr>
        </a:solidFill>
        <a:ln w="12700" cap="flat" cmpd="sng" algn="ctr">
          <a:solidFill>
            <a:schemeClr val="accent2">
              <a:hueOff val="-926140"/>
              <a:satOff val="-53409"/>
              <a:lumOff val="5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95950-7F49-4D21-A4E1-A356FF8DDC8D}">
      <dsp:nvSpPr>
        <dsp:cNvPr id="0" name=""/>
        <dsp:cNvSpPr/>
      </dsp:nvSpPr>
      <dsp:spPr>
        <a:xfrm>
          <a:off x="7970196" y="511419"/>
          <a:ext cx="1811081" cy="2535514"/>
        </a:xfrm>
        <a:prstGeom prst="rect">
          <a:avLst/>
        </a:prstGeom>
        <a:solidFill>
          <a:schemeClr val="accent2">
            <a:tint val="40000"/>
            <a:alpha val="90000"/>
            <a:hueOff val="-679381"/>
            <a:satOff val="-60277"/>
            <a:lumOff val="-615"/>
            <a:alphaOff val="0"/>
          </a:schemeClr>
        </a:solidFill>
        <a:ln w="12700" cap="flat" cmpd="sng" algn="ctr">
          <a:solidFill>
            <a:schemeClr val="accent2">
              <a:tint val="40000"/>
              <a:alpha val="90000"/>
              <a:hueOff val="-679381"/>
              <a:satOff val="-60277"/>
              <a:lumOff val="-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a:t>Expand into emerging video game markets.</a:t>
          </a:r>
        </a:p>
      </dsp:txBody>
      <dsp:txXfrm>
        <a:off x="7970196" y="1474915"/>
        <a:ext cx="1811081" cy="1521308"/>
      </dsp:txXfrm>
    </dsp:sp>
    <dsp:sp modelId="{BF4188E4-FBEA-4873-86C6-8051CE8879C5}">
      <dsp:nvSpPr>
        <dsp:cNvPr id="0" name=""/>
        <dsp:cNvSpPr/>
      </dsp:nvSpPr>
      <dsp:spPr>
        <a:xfrm>
          <a:off x="8495410" y="764971"/>
          <a:ext cx="760654" cy="760654"/>
        </a:xfrm>
        <a:prstGeom prst="ellipse">
          <a:avLst/>
        </a:prstGeom>
        <a:solidFill>
          <a:schemeClr val="accent2">
            <a:hueOff val="-1058446"/>
            <a:satOff val="-61039"/>
            <a:lumOff val="6275"/>
            <a:alphaOff val="0"/>
          </a:schemeClr>
        </a:solidFill>
        <a:ln w="12700" cap="flat" cmpd="sng" algn="ctr">
          <a:solidFill>
            <a:schemeClr val="accent2">
              <a:hueOff val="-1058446"/>
              <a:satOff val="-61039"/>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5</a:t>
          </a:r>
        </a:p>
      </dsp:txBody>
      <dsp:txXfrm>
        <a:off x="8606805" y="876366"/>
        <a:ext cx="537864" cy="537864"/>
      </dsp:txXfrm>
    </dsp:sp>
    <dsp:sp modelId="{59AFD56F-DC5C-408D-BAD9-D381E2245ACB}">
      <dsp:nvSpPr>
        <dsp:cNvPr id="0" name=""/>
        <dsp:cNvSpPr/>
      </dsp:nvSpPr>
      <dsp:spPr>
        <a:xfrm>
          <a:off x="7970196" y="3046862"/>
          <a:ext cx="1811081" cy="72"/>
        </a:xfrm>
        <a:prstGeom prst="rect">
          <a:avLst/>
        </a:prstGeom>
        <a:solidFill>
          <a:schemeClr val="accent2">
            <a:hueOff val="-1190752"/>
            <a:satOff val="-68668"/>
            <a:lumOff val="7059"/>
            <a:alphaOff val="0"/>
          </a:schemeClr>
        </a:solidFill>
        <a:ln w="12700" cap="flat" cmpd="sng" algn="ctr">
          <a:solidFill>
            <a:schemeClr val="accent2">
              <a:hueOff val="-1190752"/>
              <a:satOff val="-68668"/>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78436-8A6F-44E3-977A-93B3419F40E5}">
      <dsp:nvSpPr>
        <dsp:cNvPr id="0" name=""/>
        <dsp:cNvSpPr/>
      </dsp:nvSpPr>
      <dsp:spPr>
        <a:xfrm>
          <a:off x="9962386" y="511419"/>
          <a:ext cx="1811081" cy="3414222"/>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1199" tIns="330200" rIns="141199" bIns="330200" numCol="1" spcCol="1270" anchor="t" anchorCtr="0">
          <a:noAutofit/>
        </a:bodyPr>
        <a:lstStyle/>
        <a:p>
          <a:pPr marL="0" lvl="0" indent="0" algn="l" defTabSz="889000">
            <a:lnSpc>
              <a:spcPct val="90000"/>
            </a:lnSpc>
            <a:spcBef>
              <a:spcPct val="0"/>
            </a:spcBef>
            <a:spcAft>
              <a:spcPct val="35000"/>
            </a:spcAft>
            <a:buNone/>
          </a:pPr>
          <a:r>
            <a:rPr lang="en-US" sz="2000" b="1" kern="1200" dirty="0"/>
            <a:t>Develop strategies for increasing market presence.</a:t>
          </a:r>
        </a:p>
      </dsp:txBody>
      <dsp:txXfrm>
        <a:off x="9962386" y="1808824"/>
        <a:ext cx="1811081" cy="2048533"/>
      </dsp:txXfrm>
    </dsp:sp>
    <dsp:sp modelId="{023C1186-D8AD-43F8-AC72-2E08C8BEB0C7}">
      <dsp:nvSpPr>
        <dsp:cNvPr id="0" name=""/>
        <dsp:cNvSpPr/>
      </dsp:nvSpPr>
      <dsp:spPr>
        <a:xfrm>
          <a:off x="10487600" y="1204325"/>
          <a:ext cx="760654" cy="760654"/>
        </a:xfrm>
        <a:prstGeom prst="ellipse">
          <a:avLst/>
        </a:prstGeom>
        <a:solidFill>
          <a:schemeClr val="accent2">
            <a:hueOff val="-1323057"/>
            <a:satOff val="-76298"/>
            <a:lumOff val="7844"/>
            <a:alphaOff val="0"/>
          </a:schemeClr>
        </a:solidFill>
        <a:ln w="12700" cap="flat" cmpd="sng" algn="ctr">
          <a:solidFill>
            <a:schemeClr val="accent2">
              <a:hueOff val="-1323057"/>
              <a:satOff val="-76298"/>
              <a:lumOff val="7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304" tIns="12700" rIns="59304" bIns="12700" numCol="1" spcCol="1270" anchor="ctr" anchorCtr="0">
          <a:noAutofit/>
        </a:bodyPr>
        <a:lstStyle/>
        <a:p>
          <a:pPr marL="0" lvl="0" indent="0" algn="ctr" defTabSz="1955800">
            <a:lnSpc>
              <a:spcPct val="90000"/>
            </a:lnSpc>
            <a:spcBef>
              <a:spcPct val="0"/>
            </a:spcBef>
            <a:spcAft>
              <a:spcPct val="35000"/>
            </a:spcAft>
            <a:buNone/>
          </a:pPr>
          <a:r>
            <a:rPr lang="en-US" sz="4400" b="1" kern="1200"/>
            <a:t>6</a:t>
          </a:r>
        </a:p>
      </dsp:txBody>
      <dsp:txXfrm>
        <a:off x="10598995" y="1315720"/>
        <a:ext cx="537864" cy="537864"/>
      </dsp:txXfrm>
    </dsp:sp>
    <dsp:sp modelId="{8F7E3707-4F3E-4CA6-A105-91CC6A9CD9C5}">
      <dsp:nvSpPr>
        <dsp:cNvPr id="0" name=""/>
        <dsp:cNvSpPr/>
      </dsp:nvSpPr>
      <dsp:spPr>
        <a:xfrm>
          <a:off x="9962386" y="3486216"/>
          <a:ext cx="1811081"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A0F05-0983-4628-ABD7-568B3AA74CD8}"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A8FB94-F3FE-44C0-9392-996A15CD2336}" type="slidenum">
              <a:rPr lang="en-US" smtClean="0"/>
              <a:t>‹#›</a:t>
            </a:fld>
            <a:endParaRPr lang="en-US"/>
          </a:p>
        </p:txBody>
      </p:sp>
    </p:spTree>
    <p:extLst>
      <p:ext uri="{BB962C8B-B14F-4D97-AF65-F5344CB8AC3E}">
        <p14:creationId xmlns:p14="http://schemas.microsoft.com/office/powerpoint/2010/main" val="3945895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2</a:t>
            </a:fld>
            <a:endParaRPr lang="en-US"/>
          </a:p>
        </p:txBody>
      </p:sp>
    </p:spTree>
    <p:extLst>
      <p:ext uri="{BB962C8B-B14F-4D97-AF65-F5344CB8AC3E}">
        <p14:creationId xmlns:p14="http://schemas.microsoft.com/office/powerpoint/2010/main" val="184708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 of Bins</a:t>
            </a:r>
          </a:p>
          <a:p>
            <a:pPr>
              <a:buFont typeface="+mj-lt"/>
              <a:buAutoNum type="arabicPeriod"/>
            </a:pPr>
            <a:r>
              <a:rPr lang="en-US" b="1" dirty="0"/>
              <a:t>Early GPUs (1980s-1990s):</a:t>
            </a:r>
            <a:endParaRPr lang="en-US" dirty="0"/>
          </a:p>
          <a:p>
            <a:pPr marL="742950" lvl="1" indent="-285750">
              <a:buFont typeface="+mj-lt"/>
              <a:buAutoNum type="arabicPeriod"/>
            </a:pPr>
            <a:r>
              <a:rPr lang="en-US" dirty="0"/>
              <a:t>This era marks the introduction of graphics processing units designed to handle both 2D and 3D graphics acceleration, paving the way for modern gaming and graphical applications.</a:t>
            </a:r>
          </a:p>
          <a:p>
            <a:pPr>
              <a:buFont typeface="+mj-lt"/>
              <a:buAutoNum type="arabicPeriod"/>
            </a:pPr>
            <a:r>
              <a:rPr lang="en-US" b="1" dirty="0"/>
              <a:t>Mainstream Adoption (2000s):</a:t>
            </a:r>
            <a:endParaRPr lang="en-US" dirty="0"/>
          </a:p>
          <a:p>
            <a:pPr marL="742950" lvl="1" indent="-285750">
              <a:buFont typeface="+mj-lt"/>
              <a:buAutoNum type="arabicPeriod"/>
            </a:pPr>
            <a:r>
              <a:rPr lang="en-US" dirty="0"/>
              <a:t>The 2000s saw significant advancements in GPU technology with real-time shading, programmable shaders, and marked improvements in performance, making high-quality graphics more accessible.</a:t>
            </a:r>
          </a:p>
          <a:p>
            <a:pPr>
              <a:buFont typeface="+mj-lt"/>
              <a:buAutoNum type="arabicPeriod"/>
            </a:pPr>
            <a:r>
              <a:rPr lang="en-US" b="1" dirty="0"/>
              <a:t>Modern GPUs (2010s):</a:t>
            </a:r>
            <a:endParaRPr lang="en-US" dirty="0"/>
          </a:p>
          <a:p>
            <a:pPr marL="742950" lvl="1" indent="-285750">
              <a:buFont typeface="+mj-lt"/>
              <a:buAutoNum type="arabicPeriod"/>
            </a:pPr>
            <a:r>
              <a:rPr lang="en-US" dirty="0"/>
              <a:t>The 2010s brought about revolutionary changes such as real-time ray tracing and AI-enhanced graphics, leading to a significant leap in graphical fidelity and performance.</a:t>
            </a:r>
          </a:p>
          <a:p>
            <a:pPr>
              <a:buFont typeface="+mj-lt"/>
              <a:buAutoNum type="arabicPeriod"/>
            </a:pPr>
            <a:r>
              <a:rPr lang="en-US" b="1" dirty="0"/>
              <a:t>Current Era GPUs (2020s):</a:t>
            </a:r>
            <a:endParaRPr lang="en-US" dirty="0"/>
          </a:p>
          <a:p>
            <a:pPr marL="742950" lvl="1" indent="-285750">
              <a:buFont typeface="+mj-lt"/>
              <a:buAutoNum type="arabicPeriod"/>
            </a:pPr>
            <a:r>
              <a:rPr lang="en-US" dirty="0"/>
              <a:t>The most recent advancements include enhanced ray tracing, Deep </a:t>
            </a:r>
            <a:r>
              <a:rPr lang="en-US" dirty="0" err="1"/>
              <a:t>Learniang</a:t>
            </a:r>
            <a:r>
              <a:rPr lang="en-US" dirty="0"/>
              <a:t> Super Sampling (DLSS), and further integration of AI technologies, pushing the boundaries of what's possible in gaming and graphical applications.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13</a:t>
            </a:fld>
            <a:endParaRPr lang="en-US"/>
          </a:p>
        </p:txBody>
      </p:sp>
    </p:spTree>
    <p:extLst>
      <p:ext uri="{BB962C8B-B14F-4D97-AF65-F5344CB8AC3E}">
        <p14:creationId xmlns:p14="http://schemas.microsoft.com/office/powerpoint/2010/main" val="402481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Overall Analysis:</a:t>
            </a:r>
          </a:p>
          <a:p>
            <a:pPr algn="l"/>
            <a:r>
              <a:rPr lang="en-US" sz="1200" dirty="0"/>
              <a:t>North America has the highest sales across most genres, indicating a large market for video games.</a:t>
            </a:r>
          </a:p>
          <a:p>
            <a:pPr algn="l"/>
            <a:r>
              <a:rPr lang="en-US" sz="1200" dirty="0"/>
              <a:t>Europe and Africa (PAL region) also show strong sales, particularly in genres like Action, Sports, and Racing.</a:t>
            </a:r>
          </a:p>
          <a:p>
            <a:pPr algn="l"/>
            <a:r>
              <a:rPr lang="en-US" sz="1200" dirty="0"/>
              <a:t>Japan has significant sales in genres like Action, Role-Playing, and Sports, but generally lower sales compared to NA and PAL regions.</a:t>
            </a:r>
          </a:p>
          <a:p>
            <a:pPr algn="l"/>
            <a:r>
              <a:rPr lang="en-US" sz="1200" dirty="0"/>
              <a:t>Other regions have the lowest sales across all genres, suggesting a smaller market presence.</a:t>
            </a:r>
          </a:p>
          <a:p>
            <a:pPr algn="l"/>
            <a:r>
              <a:rPr lang="en-US" sz="1200" dirty="0"/>
              <a:t>Key Insights:</a:t>
            </a:r>
          </a:p>
          <a:p>
            <a:pPr algn="l"/>
            <a:r>
              <a:rPr lang="en-US" sz="1200" dirty="0"/>
              <a:t>Action and Sports games dominate sales across all regions, particularly in North America and PAL regions.</a:t>
            </a:r>
          </a:p>
          <a:p>
            <a:pPr algn="l"/>
            <a:r>
              <a:rPr lang="en-US" sz="1200" dirty="0"/>
              <a:t>Role-Playing games have a significant presence in Japan and North America.</a:t>
            </a:r>
          </a:p>
          <a:p>
            <a:pPr algn="l"/>
            <a:r>
              <a:rPr lang="en-US" sz="1200" dirty="0"/>
              <a:t>Racing games show strong popularity in the PAL and NA regions.</a:t>
            </a:r>
          </a:p>
          <a:p>
            <a:pPr algn="l"/>
            <a:r>
              <a:rPr lang="en-US" sz="1200" dirty="0"/>
              <a:t>Adventure and Platform games have a steady presence across all regions but don't reach the sales levels of Action or Sports games.</a:t>
            </a:r>
          </a:p>
          <a:p>
            <a:pPr algn="l"/>
            <a:r>
              <a:rPr lang="en-US" sz="1200" dirty="0"/>
              <a:t>MMO and Miscellaneous games have the lowest sales, indicating niche markets or less popularity.</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5</a:t>
            </a:fld>
            <a:endParaRPr lang="en-US"/>
          </a:p>
        </p:txBody>
      </p:sp>
    </p:spTree>
    <p:extLst>
      <p:ext uri="{BB962C8B-B14F-4D97-AF65-F5344CB8AC3E}">
        <p14:creationId xmlns:p14="http://schemas.microsoft.com/office/powerpoint/2010/main" val="62153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Overall Analysis:</a:t>
            </a:r>
          </a:p>
          <a:p>
            <a:pPr algn="l"/>
            <a:r>
              <a:rPr lang="en-US" sz="1200" dirty="0"/>
              <a:t>North America has the highest sales across most genres, indicating a large market for video games.</a:t>
            </a:r>
          </a:p>
          <a:p>
            <a:pPr algn="l"/>
            <a:r>
              <a:rPr lang="en-US" sz="1200" dirty="0"/>
              <a:t>Europe and Africa (PAL region) also show strong sales, particularly in genres like Action, Sports, and Racing.</a:t>
            </a:r>
          </a:p>
          <a:p>
            <a:pPr algn="l"/>
            <a:r>
              <a:rPr lang="en-US" sz="1200" dirty="0"/>
              <a:t>Japan has significant sales in genres like Action, Role-Playing, and Sports, but generally lower sales compared to NA and PAL regions.</a:t>
            </a:r>
          </a:p>
          <a:p>
            <a:pPr algn="l"/>
            <a:r>
              <a:rPr lang="en-US" sz="1200" dirty="0"/>
              <a:t>Other regions have the lowest sales across all genres, suggesting a smaller market presence.</a:t>
            </a:r>
          </a:p>
          <a:p>
            <a:pPr algn="l"/>
            <a:r>
              <a:rPr lang="en-US" sz="1200" dirty="0"/>
              <a:t>Key Insights:</a:t>
            </a:r>
          </a:p>
          <a:p>
            <a:pPr algn="l"/>
            <a:r>
              <a:rPr lang="en-US" sz="1200" dirty="0"/>
              <a:t>Action and Sports games dominate sales across all regions, particularly in North America and PAL regions.</a:t>
            </a:r>
          </a:p>
          <a:p>
            <a:pPr algn="l"/>
            <a:r>
              <a:rPr lang="en-US" sz="1200" dirty="0"/>
              <a:t>Role-Playing games have a significant presence in Japan and North America.</a:t>
            </a:r>
          </a:p>
          <a:p>
            <a:pPr algn="l"/>
            <a:r>
              <a:rPr lang="en-US" sz="1200" dirty="0"/>
              <a:t>Racing games show strong popularity in the PAL and NA regions.</a:t>
            </a:r>
          </a:p>
          <a:p>
            <a:pPr algn="l"/>
            <a:r>
              <a:rPr lang="en-US" sz="1200" dirty="0"/>
              <a:t>Adventure and Platform games have a steady presence across all regions but don't reach the sales levels of Action or Sports games.</a:t>
            </a:r>
          </a:p>
          <a:p>
            <a:pPr algn="l"/>
            <a:r>
              <a:rPr lang="en-US" sz="1200" dirty="0"/>
              <a:t>MMO and Miscellaneous games have the lowest sales, indicating niche markets or less popularity.</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6</a:t>
            </a:fld>
            <a:endParaRPr lang="en-US"/>
          </a:p>
        </p:txBody>
      </p:sp>
    </p:spTree>
    <p:extLst>
      <p:ext uri="{BB962C8B-B14F-4D97-AF65-F5344CB8AC3E}">
        <p14:creationId xmlns:p14="http://schemas.microsoft.com/office/powerpoint/2010/main" val="68288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Commentary:</a:t>
            </a:r>
            <a:endParaRPr lang="en-US" dirty="0"/>
          </a:p>
          <a:p>
            <a:pPr>
              <a:buFont typeface="Arial" panose="020B0604020202020204" pitchFamily="34" charset="0"/>
              <a:buChar char="•"/>
            </a:pPr>
            <a:r>
              <a:rPr lang="en-US" b="1" dirty="0"/>
              <a:t>Market Trends:</a:t>
            </a:r>
            <a:r>
              <a:rPr lang="en-US" dirty="0"/>
              <a:t> Action and sports games dominate.</a:t>
            </a:r>
          </a:p>
          <a:p>
            <a:pPr>
              <a:buFont typeface="Arial" panose="020B0604020202020204" pitchFamily="34" charset="0"/>
              <a:buChar char="•"/>
            </a:pPr>
            <a:r>
              <a:rPr lang="en-US" b="1" dirty="0"/>
              <a:t>Potential for Growth:</a:t>
            </a:r>
            <a:r>
              <a:rPr lang="en-US" dirty="0"/>
              <a:t> Role-Playing and Adventure genres.</a:t>
            </a:r>
          </a:p>
          <a:p>
            <a:pPr>
              <a:buFont typeface="Arial" panose="020B0604020202020204" pitchFamily="34" charset="0"/>
              <a:buChar char="•"/>
            </a:pPr>
            <a:r>
              <a:rPr lang="en-US" b="1" dirty="0"/>
              <a:t>Niche Opportunities:</a:t>
            </a:r>
            <a:r>
              <a:rPr lang="en-US" dirty="0"/>
              <a:t> Dedicated fan bases in smaller genres.</a:t>
            </a:r>
          </a:p>
          <a:p>
            <a:pPr>
              <a:buFont typeface="Arial" panose="020B0604020202020204" pitchFamily="34" charset="0"/>
              <a:buChar char="•"/>
            </a:pPr>
            <a:r>
              <a:rPr lang="en-US" b="1" dirty="0"/>
              <a:t>Strategic Focus:</a:t>
            </a:r>
            <a:r>
              <a:rPr lang="en-US" dirty="0"/>
              <a:t> Target high-potential genres, explore niche markets.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7</a:t>
            </a:fld>
            <a:endParaRPr lang="en-US"/>
          </a:p>
        </p:txBody>
      </p:sp>
    </p:spTree>
    <p:extLst>
      <p:ext uri="{BB962C8B-B14F-4D97-AF65-F5344CB8AC3E}">
        <p14:creationId xmlns:p14="http://schemas.microsoft.com/office/powerpoint/2010/main" val="157756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1" dirty="0"/>
              <a:t>Commentary:</a:t>
            </a:r>
            <a:endParaRPr lang="en-US" sz="1200" dirty="0"/>
          </a:p>
          <a:p>
            <a:pPr>
              <a:spcAft>
                <a:spcPts val="600"/>
              </a:spcAft>
              <a:buFont typeface="Arial" panose="020B0604020202020204" pitchFamily="34" charset="0"/>
              <a:buChar char="•"/>
            </a:pPr>
            <a:r>
              <a:rPr lang="en-US" sz="1200" b="1" dirty="0"/>
              <a:t>Market Trends:</a:t>
            </a:r>
            <a:r>
              <a:rPr lang="en-US" sz="1200" dirty="0"/>
              <a:t> Action and sports games dominate.</a:t>
            </a:r>
          </a:p>
          <a:p>
            <a:pPr>
              <a:spcAft>
                <a:spcPts val="600"/>
              </a:spcAft>
              <a:buFont typeface="Arial" panose="020B0604020202020204" pitchFamily="34" charset="0"/>
              <a:buChar char="•"/>
            </a:pPr>
            <a:r>
              <a:rPr lang="en-US" sz="1200" b="1" dirty="0"/>
              <a:t>Potential for Growth:</a:t>
            </a:r>
            <a:r>
              <a:rPr lang="en-US" sz="1200" dirty="0"/>
              <a:t> Role-Playing and Adventure genres.</a:t>
            </a:r>
          </a:p>
          <a:p>
            <a:pPr>
              <a:spcAft>
                <a:spcPts val="600"/>
              </a:spcAft>
              <a:buFont typeface="Arial" panose="020B0604020202020204" pitchFamily="34" charset="0"/>
              <a:buChar char="•"/>
            </a:pPr>
            <a:r>
              <a:rPr lang="en-US" sz="1200" b="1" dirty="0"/>
              <a:t>Niche Opportunities:</a:t>
            </a:r>
            <a:r>
              <a:rPr lang="en-US" sz="1200" dirty="0"/>
              <a:t> Dedicated fan bases in smaller genres.</a:t>
            </a:r>
          </a:p>
          <a:p>
            <a:pPr>
              <a:spcAft>
                <a:spcPts val="600"/>
              </a:spcAft>
              <a:buFont typeface="Arial" panose="020B0604020202020204" pitchFamily="34" charset="0"/>
              <a:buChar char="•"/>
            </a:pPr>
            <a:r>
              <a:rPr lang="en-US" sz="1200" b="1" dirty="0"/>
              <a:t>Strategic Focus:</a:t>
            </a:r>
            <a:r>
              <a:rPr lang="en-US" sz="1200" dirty="0"/>
              <a:t> Target high-potential genres, explore niche markets.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8</a:t>
            </a:fld>
            <a:endParaRPr lang="en-US"/>
          </a:p>
        </p:txBody>
      </p:sp>
    </p:spTree>
    <p:extLst>
      <p:ext uri="{BB962C8B-B14F-4D97-AF65-F5344CB8AC3E}">
        <p14:creationId xmlns:p14="http://schemas.microsoft.com/office/powerpoint/2010/main" val="29652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Commentary:</a:t>
            </a:r>
            <a:endParaRPr lang="en-US" dirty="0"/>
          </a:p>
          <a:p>
            <a:pPr>
              <a:buFont typeface="Arial" panose="020B0604020202020204" pitchFamily="34" charset="0"/>
              <a:buChar char="•"/>
            </a:pPr>
            <a:r>
              <a:rPr lang="en-US" b="1" dirty="0"/>
              <a:t>North America Dominance:</a:t>
            </a:r>
            <a:r>
              <a:rPr lang="en-US" dirty="0"/>
              <a:t> NA sales are highest across all top titles, with Call of Duty: Black Ops and Grand Theft Auto V leading.</a:t>
            </a:r>
          </a:p>
          <a:p>
            <a:pPr>
              <a:buFont typeface="Arial" panose="020B0604020202020204" pitchFamily="34" charset="0"/>
              <a:buChar char="•"/>
            </a:pPr>
            <a:r>
              <a:rPr lang="en-US" b="1" dirty="0"/>
              <a:t>PAL Region Strength:</a:t>
            </a:r>
            <a:r>
              <a:rPr lang="en-US" dirty="0"/>
              <a:t> The PAL region shows strong sales, particularly for Grand Theft Auto V and Call of Duty titles, reflecting a robust market.</a:t>
            </a:r>
          </a:p>
          <a:p>
            <a:pPr>
              <a:buFont typeface="Arial" panose="020B0604020202020204" pitchFamily="34" charset="0"/>
              <a:buChar char="•"/>
            </a:pPr>
            <a:r>
              <a:rPr lang="en-US" b="1" dirty="0"/>
              <a:t>Emerging Markets:</a:t>
            </a:r>
            <a:r>
              <a:rPr lang="en-US" dirty="0"/>
              <a:t> Other regions have lower sales, suggesting opportunities for market expansion.</a:t>
            </a:r>
          </a:p>
          <a:p>
            <a:pPr>
              <a:buFont typeface="Arial" panose="020B0604020202020204" pitchFamily="34" charset="0"/>
              <a:buChar char="•"/>
            </a:pPr>
            <a:r>
              <a:rPr lang="en-US" b="1" dirty="0"/>
              <a:t>Japanese Market:</a:t>
            </a:r>
            <a:r>
              <a:rPr lang="en-US" dirty="0"/>
              <a:t> Sales are lower in Japan, with Minecraft performing better than other titles, indicating a preference for certain types of games.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9</a:t>
            </a:fld>
            <a:endParaRPr lang="en-US"/>
          </a:p>
        </p:txBody>
      </p:sp>
    </p:spTree>
    <p:extLst>
      <p:ext uri="{BB962C8B-B14F-4D97-AF65-F5344CB8AC3E}">
        <p14:creationId xmlns:p14="http://schemas.microsoft.com/office/powerpoint/2010/main" val="306834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Commentary:</a:t>
            </a:r>
            <a:endParaRPr lang="en-US" dirty="0"/>
          </a:p>
          <a:p>
            <a:pPr>
              <a:buFont typeface="Arial" panose="020B0604020202020204" pitchFamily="34" charset="0"/>
              <a:buChar char="•"/>
            </a:pPr>
            <a:r>
              <a:rPr lang="en-US" b="1" dirty="0"/>
              <a:t>North America Dominance:</a:t>
            </a:r>
            <a:r>
              <a:rPr lang="en-US" dirty="0"/>
              <a:t> NA sales are highest across all top titles, with Call of Duty: Black Ops and Grand Theft Auto V leading.</a:t>
            </a:r>
          </a:p>
          <a:p>
            <a:pPr>
              <a:buFont typeface="Arial" panose="020B0604020202020204" pitchFamily="34" charset="0"/>
              <a:buChar char="•"/>
            </a:pPr>
            <a:r>
              <a:rPr lang="en-US" b="1" dirty="0"/>
              <a:t>PAL Region Strength:</a:t>
            </a:r>
            <a:r>
              <a:rPr lang="en-US" dirty="0"/>
              <a:t> The PAL region shows strong sales, particularly for Grand Theft Auto V and Call of Duty titles, reflecting a robust market.</a:t>
            </a:r>
          </a:p>
          <a:p>
            <a:pPr>
              <a:buFont typeface="Arial" panose="020B0604020202020204" pitchFamily="34" charset="0"/>
              <a:buChar char="•"/>
            </a:pPr>
            <a:r>
              <a:rPr lang="en-US" b="1" dirty="0"/>
              <a:t>Emerging Markets:</a:t>
            </a:r>
            <a:r>
              <a:rPr lang="en-US" dirty="0"/>
              <a:t> Other regions have lower sales, suggesting opportunities for market expansion.</a:t>
            </a:r>
          </a:p>
          <a:p>
            <a:pPr>
              <a:buFont typeface="Arial" panose="020B0604020202020204" pitchFamily="34" charset="0"/>
              <a:buChar char="•"/>
            </a:pPr>
            <a:r>
              <a:rPr lang="en-US" b="1" dirty="0"/>
              <a:t>Japanese Market:</a:t>
            </a:r>
            <a:r>
              <a:rPr lang="en-US" dirty="0"/>
              <a:t> Sales are lower in Japan, with Minecraft performing better than other titles, indicating a preference for certain types of games.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10</a:t>
            </a:fld>
            <a:endParaRPr lang="en-US"/>
          </a:p>
        </p:txBody>
      </p:sp>
    </p:spTree>
    <p:extLst>
      <p:ext uri="{BB962C8B-B14F-4D97-AF65-F5344CB8AC3E}">
        <p14:creationId xmlns:p14="http://schemas.microsoft.com/office/powerpoint/2010/main" val="618668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Commentary:</a:t>
            </a:r>
            <a:endParaRPr lang="en-US" dirty="0"/>
          </a:p>
          <a:p>
            <a:pPr>
              <a:buFont typeface="Arial" panose="020B0604020202020204" pitchFamily="34" charset="0"/>
              <a:buChar char="•"/>
            </a:pPr>
            <a:r>
              <a:rPr lang="en-US" b="1" dirty="0"/>
              <a:t>Early Industry (1971-1980):</a:t>
            </a:r>
            <a:r>
              <a:rPr lang="en-US" dirty="0"/>
              <a:t> The video game industry was in its infancy, with limited sales and market penetration.</a:t>
            </a:r>
          </a:p>
          <a:p>
            <a:pPr>
              <a:buFont typeface="Arial" panose="020B0604020202020204" pitchFamily="34" charset="0"/>
              <a:buChar char="•"/>
            </a:pPr>
            <a:r>
              <a:rPr lang="en-US" b="1" dirty="0"/>
              <a:t>Emerging Market (1980s):</a:t>
            </a:r>
            <a:r>
              <a:rPr lang="en-US" dirty="0"/>
              <a:t> Introduction of popular consoles and games led to significant growth, particularly in the early 1980s.</a:t>
            </a:r>
          </a:p>
          <a:p>
            <a:pPr>
              <a:buFont typeface="Arial" panose="020B0604020202020204" pitchFamily="34" charset="0"/>
              <a:buChar char="•"/>
            </a:pPr>
            <a:r>
              <a:rPr lang="en-US" b="1" dirty="0"/>
              <a:t>Market Expansion (1990s):</a:t>
            </a:r>
            <a:r>
              <a:rPr lang="en-US" dirty="0"/>
              <a:t> The 1990s saw a boom in sales, driven by advancements in technology and the popularity of new game titles.</a:t>
            </a:r>
          </a:p>
          <a:p>
            <a:pPr>
              <a:buFont typeface="Arial" panose="020B0604020202020204" pitchFamily="34" charset="0"/>
              <a:buChar char="•"/>
            </a:pPr>
            <a:r>
              <a:rPr lang="en-US" b="1" dirty="0"/>
              <a:t>Golden Era (2000s):</a:t>
            </a:r>
            <a:r>
              <a:rPr lang="en-US" dirty="0"/>
              <a:t> The 2000s marked the peak of video game sales, with record-breaking years and widespread market adoption.</a:t>
            </a:r>
          </a:p>
          <a:p>
            <a:pPr>
              <a:buFont typeface="Arial" panose="020B0604020202020204" pitchFamily="34" charset="0"/>
              <a:buChar char="•"/>
            </a:pPr>
            <a:r>
              <a:rPr lang="en-US" b="1"/>
              <a:t>Market Saturation (2010s):</a:t>
            </a:r>
            <a:r>
              <a:rPr lang="en-US"/>
              <a:t> The early 2010s saw high sales, but a gradual decline set in, possibly due to market saturation and changes in consumer preferences.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11</a:t>
            </a:fld>
            <a:endParaRPr lang="en-US"/>
          </a:p>
        </p:txBody>
      </p:sp>
    </p:spTree>
    <p:extLst>
      <p:ext uri="{BB962C8B-B14F-4D97-AF65-F5344CB8AC3E}">
        <p14:creationId xmlns:p14="http://schemas.microsoft.com/office/powerpoint/2010/main" val="407445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 of Bins</a:t>
            </a:r>
          </a:p>
          <a:p>
            <a:pPr>
              <a:buFont typeface="+mj-lt"/>
              <a:buAutoNum type="arabicPeriod"/>
            </a:pPr>
            <a:r>
              <a:rPr lang="en-US" b="1" dirty="0"/>
              <a:t>Early GPUs (1980s-1990s):</a:t>
            </a:r>
            <a:endParaRPr lang="en-US" dirty="0"/>
          </a:p>
          <a:p>
            <a:pPr marL="742950" lvl="1" indent="-285750">
              <a:buFont typeface="+mj-lt"/>
              <a:buAutoNum type="arabicPeriod"/>
            </a:pPr>
            <a:r>
              <a:rPr lang="en-US" dirty="0"/>
              <a:t>This era marks the introduction of graphics processing units designed to handle both 2D and 3D graphics acceleration, paving the way for modern gaming and graphical applications.</a:t>
            </a:r>
          </a:p>
          <a:p>
            <a:pPr>
              <a:buFont typeface="+mj-lt"/>
              <a:buAutoNum type="arabicPeriod"/>
            </a:pPr>
            <a:r>
              <a:rPr lang="en-US" b="1" dirty="0"/>
              <a:t>Mainstream Adoption (2000s):</a:t>
            </a:r>
            <a:endParaRPr lang="en-US" dirty="0"/>
          </a:p>
          <a:p>
            <a:pPr marL="742950" lvl="1" indent="-285750">
              <a:buFont typeface="+mj-lt"/>
              <a:buAutoNum type="arabicPeriod"/>
            </a:pPr>
            <a:r>
              <a:rPr lang="en-US" dirty="0"/>
              <a:t>The 2000s saw significant advancements in GPU technology with real-time shading, programmable shaders, and marked improvements in performance, making high-quality graphics more accessible.</a:t>
            </a:r>
          </a:p>
          <a:p>
            <a:pPr>
              <a:buFont typeface="+mj-lt"/>
              <a:buAutoNum type="arabicPeriod"/>
            </a:pPr>
            <a:r>
              <a:rPr lang="en-US" b="1" dirty="0"/>
              <a:t>Modern GPUs (2010s):</a:t>
            </a:r>
            <a:endParaRPr lang="en-US" dirty="0"/>
          </a:p>
          <a:p>
            <a:pPr marL="742950" lvl="1" indent="-285750">
              <a:buFont typeface="+mj-lt"/>
              <a:buAutoNum type="arabicPeriod"/>
            </a:pPr>
            <a:r>
              <a:rPr lang="en-US" dirty="0"/>
              <a:t>The 2010s brought about revolutionary changes such as real-time ray tracing and AI-enhanced graphics, leading to a significant leap in graphical fidelity and performance.</a:t>
            </a:r>
          </a:p>
          <a:p>
            <a:pPr>
              <a:buFont typeface="+mj-lt"/>
              <a:buAutoNum type="arabicPeriod"/>
            </a:pPr>
            <a:r>
              <a:rPr lang="en-US" b="1" dirty="0"/>
              <a:t>Current Era GPUs (2020s):</a:t>
            </a:r>
            <a:endParaRPr lang="en-US" dirty="0"/>
          </a:p>
          <a:p>
            <a:pPr marL="742950" lvl="1" indent="-285750">
              <a:buFont typeface="+mj-lt"/>
              <a:buAutoNum type="arabicPeriod"/>
            </a:pPr>
            <a:r>
              <a:rPr lang="en-US" dirty="0"/>
              <a:t>The most recent advancements include enhanced ray tracing, Deep </a:t>
            </a:r>
            <a:r>
              <a:rPr lang="en-US" dirty="0" err="1"/>
              <a:t>Learniang</a:t>
            </a:r>
            <a:r>
              <a:rPr lang="en-US" dirty="0"/>
              <a:t> Super Sampling (DLSS), and further integration of AI technologies, pushing the boundaries of what's possible in gaming and graphical applications.</a:t>
            </a:r>
          </a:p>
          <a:p>
            <a:endParaRPr lang="en-US" dirty="0"/>
          </a:p>
        </p:txBody>
      </p:sp>
      <p:sp>
        <p:nvSpPr>
          <p:cNvPr id="4" name="Slide Number Placeholder 3"/>
          <p:cNvSpPr>
            <a:spLocks noGrp="1"/>
          </p:cNvSpPr>
          <p:nvPr>
            <p:ph type="sldNum" sz="quarter" idx="5"/>
          </p:nvPr>
        </p:nvSpPr>
        <p:spPr/>
        <p:txBody>
          <a:bodyPr/>
          <a:lstStyle/>
          <a:p>
            <a:fld id="{CAA8FB94-F3FE-44C0-9392-996A15CD2336}" type="slidenum">
              <a:rPr lang="en-US" smtClean="0"/>
              <a:t>12</a:t>
            </a:fld>
            <a:endParaRPr lang="en-US"/>
          </a:p>
        </p:txBody>
      </p:sp>
    </p:spTree>
    <p:extLst>
      <p:ext uri="{BB962C8B-B14F-4D97-AF65-F5344CB8AC3E}">
        <p14:creationId xmlns:p14="http://schemas.microsoft.com/office/powerpoint/2010/main" val="297176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B883-5CF8-A8C2-5390-C35086960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03248D-B0DA-ABAD-81CA-1BBC2D87C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57C618-2C4B-7D4B-679D-AC3D9A3A3261}"/>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9D46061C-1BAA-8516-4FFB-AF9EDFD5E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1F0A-F36D-2887-B33D-E98241B40C00}"/>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57353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D5BB-2BCA-36A2-3E8E-0111349E9D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BF2EC-A565-FF88-17C1-2ACEB3C9C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EF60B-8B85-34C2-11D6-0AF1FDA8F5D3}"/>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A83F62A6-E2E3-A487-ACC4-3C438F2CE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F2EE8-B83A-1050-5F06-F046909D687B}"/>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259303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585BA-76C3-579C-F295-1D54F393B2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60F26B-62FD-0887-202E-2D3EAFB74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F461A-ABA2-B27C-E74C-39FD10C57762}"/>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E31A9451-05E8-540C-1184-018DD3A91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2049A-AB47-17B8-F721-865E344369BC}"/>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507835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0EC6-CA8A-0B6C-B514-9FE1B13238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C3E402-A060-7D69-2F1F-9C3E81C1C8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48D32-2763-D8A3-28F5-63520DA5A226}"/>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76E1ADE0-33AA-FCD1-FE69-8ABD76794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56C89-BD86-0A95-FC9A-C4E3E8CDE11F}"/>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325124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A01DB-D063-EE51-B7FF-416857A560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D95CF9-673B-2841-D7A7-0A485E1509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5DE5E-95B3-F75E-5856-D7B52E3EA0D0}"/>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854DC093-18CB-E6D9-1C7D-15273A50F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8F82E7-A471-718F-65A9-C67A97A6B78B}"/>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242271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8A24-B5AF-C07C-8513-8F1BFF0563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CB581-565D-BBDC-FFE9-1F5F2A75E5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7651E-9A2A-90C9-D864-88ABB7E905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12B7B8-DEF1-D2A5-92FB-9961F5285B4F}"/>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6" name="Footer Placeholder 5">
            <a:extLst>
              <a:ext uri="{FF2B5EF4-FFF2-40B4-BE49-F238E27FC236}">
                <a16:creationId xmlns:a16="http://schemas.microsoft.com/office/drawing/2014/main" id="{B84FF888-3E31-8BA5-2363-E87770D5A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64A7B-B4D1-E4F1-0B7C-59EBDCA98D97}"/>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386121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FF52-7717-8A9B-44EC-29F120D3F2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0BEC77-98A0-DF93-4F62-A3DA924961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015F9-24B1-8B3E-FFDA-3C537A2EE5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EDAA22-F5D5-1C5E-4C6B-DD66218250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12A08D-746B-B82F-C6D7-B2CC75F5E4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6DF9C-D6D9-3C23-A5F1-BAE030B8BB2F}"/>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8" name="Footer Placeholder 7">
            <a:extLst>
              <a:ext uri="{FF2B5EF4-FFF2-40B4-BE49-F238E27FC236}">
                <a16:creationId xmlns:a16="http://schemas.microsoft.com/office/drawing/2014/main" id="{E1A23022-C7C2-FFF5-A532-DCCC9A3140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663670-D557-CC0B-C794-44DAE9B787B6}"/>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384004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4907-473E-1E54-0DE8-B9BA1CAF48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1A917E-B0D6-6DDD-2239-AF115913B6EB}"/>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4" name="Footer Placeholder 3">
            <a:extLst>
              <a:ext uri="{FF2B5EF4-FFF2-40B4-BE49-F238E27FC236}">
                <a16:creationId xmlns:a16="http://schemas.microsoft.com/office/drawing/2014/main" id="{50FE6FF2-0245-A6AF-C3F7-15D100ED2D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15AAE7-5475-749E-C185-8AD8D53E5729}"/>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180143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6C92FF-DEF5-B7BB-A469-EF63A9641349}"/>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3" name="Footer Placeholder 2">
            <a:extLst>
              <a:ext uri="{FF2B5EF4-FFF2-40B4-BE49-F238E27FC236}">
                <a16:creationId xmlns:a16="http://schemas.microsoft.com/office/drawing/2014/main" id="{7916CA1A-9198-13E5-D1E6-8C48AA7421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0AF83-175A-8708-BE2E-E38E72B72E67}"/>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3286814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A0E2-7D64-DA11-FFB0-030C3CEF4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A620E-198B-B73A-D471-23CF9A1558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2B543F-570F-F4EF-871D-3DE93870C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9B8BC-EDC6-5F54-903F-06F85403DBB7}"/>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6" name="Footer Placeholder 5">
            <a:extLst>
              <a:ext uri="{FF2B5EF4-FFF2-40B4-BE49-F238E27FC236}">
                <a16:creationId xmlns:a16="http://schemas.microsoft.com/office/drawing/2014/main" id="{E43DA1A1-4A09-C3DA-CD91-F387AE6194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4F622-EC0F-7C69-D4C8-2AB9A986BD4B}"/>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301579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843E-9045-B34A-C679-4A616904F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24BC46-EF7D-E33C-9DA6-00F9D4CDA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5ECDF5-9DB4-28A4-0F9A-E1C60F765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EE4D34-CF8B-EB47-489D-CD0C0B194E67}"/>
              </a:ext>
            </a:extLst>
          </p:cNvPr>
          <p:cNvSpPr>
            <a:spLocks noGrp="1"/>
          </p:cNvSpPr>
          <p:nvPr>
            <p:ph type="dt" sz="half" idx="10"/>
          </p:nvPr>
        </p:nvSpPr>
        <p:spPr/>
        <p:txBody>
          <a:bodyPr/>
          <a:lstStyle/>
          <a:p>
            <a:fld id="{DB28D5D0-AB23-4A66-B5C2-BAB9C069CDE6}" type="datetimeFigureOut">
              <a:rPr lang="en-US" smtClean="0"/>
              <a:t>7/20/2024</a:t>
            </a:fld>
            <a:endParaRPr lang="en-US"/>
          </a:p>
        </p:txBody>
      </p:sp>
      <p:sp>
        <p:nvSpPr>
          <p:cNvPr id="6" name="Footer Placeholder 5">
            <a:extLst>
              <a:ext uri="{FF2B5EF4-FFF2-40B4-BE49-F238E27FC236}">
                <a16:creationId xmlns:a16="http://schemas.microsoft.com/office/drawing/2014/main" id="{FF96F21A-399C-350F-3FD9-C1475A0CA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3C33A-903F-FEC7-7839-7D1E9F91C4FF}"/>
              </a:ext>
            </a:extLst>
          </p:cNvPr>
          <p:cNvSpPr>
            <a:spLocks noGrp="1"/>
          </p:cNvSpPr>
          <p:nvPr>
            <p:ph type="sldNum" sz="quarter" idx="12"/>
          </p:nvPr>
        </p:nvSpPr>
        <p:spPr/>
        <p:txBody>
          <a:bodyPr/>
          <a:lstStyle/>
          <a:p>
            <a:fld id="{9D59E53A-FB6B-425F-ACA6-7A8508083EC8}" type="slidenum">
              <a:rPr lang="en-US" smtClean="0"/>
              <a:t>‹#›</a:t>
            </a:fld>
            <a:endParaRPr lang="en-US"/>
          </a:p>
        </p:txBody>
      </p:sp>
    </p:spTree>
    <p:extLst>
      <p:ext uri="{BB962C8B-B14F-4D97-AF65-F5344CB8AC3E}">
        <p14:creationId xmlns:p14="http://schemas.microsoft.com/office/powerpoint/2010/main" val="177935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29E1F-7801-A308-2991-972C5E9C63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11E464-8EB8-27F4-5901-A938513E6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48A62-EF24-5029-3FFC-534CC96B0B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8D5D0-AB23-4A66-B5C2-BAB9C069CDE6}" type="datetimeFigureOut">
              <a:rPr lang="en-US" smtClean="0"/>
              <a:t>7/20/2024</a:t>
            </a:fld>
            <a:endParaRPr lang="en-US"/>
          </a:p>
        </p:txBody>
      </p:sp>
      <p:sp>
        <p:nvSpPr>
          <p:cNvPr id="5" name="Footer Placeholder 4">
            <a:extLst>
              <a:ext uri="{FF2B5EF4-FFF2-40B4-BE49-F238E27FC236}">
                <a16:creationId xmlns:a16="http://schemas.microsoft.com/office/drawing/2014/main" id="{B1C00D35-1BAB-96CA-7B20-98AF79B65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79A861-AFA6-DE9E-8705-9365F8AD4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59E53A-FB6B-425F-ACA6-7A8508083EC8}" type="slidenum">
              <a:rPr lang="en-US" smtClean="0"/>
              <a:t>‹#›</a:t>
            </a:fld>
            <a:endParaRPr lang="en-US"/>
          </a:p>
        </p:txBody>
      </p:sp>
    </p:spTree>
    <p:extLst>
      <p:ext uri="{BB962C8B-B14F-4D97-AF65-F5344CB8AC3E}">
        <p14:creationId xmlns:p14="http://schemas.microsoft.com/office/powerpoint/2010/main" val="294298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s://www.youtube.com/watch?v=IjrcY-MgunU" TargetMode="Externa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F3891EB-C403-9F6A-81FB-FB74D7B6771C}"/>
              </a:ext>
            </a:extLst>
          </p:cNvPr>
          <p:cNvSpPr>
            <a:spLocks noGrp="1"/>
          </p:cNvSpPr>
          <p:nvPr>
            <p:ph type="title"/>
          </p:nvPr>
        </p:nvSpPr>
        <p:spPr>
          <a:xfrm>
            <a:off x="1043631" y="809898"/>
            <a:ext cx="10173010" cy="1554480"/>
          </a:xfrm>
        </p:spPr>
        <p:txBody>
          <a:bodyPr vert="horz" lIns="91440" tIns="45720" rIns="91440" bIns="45720" rtlCol="0" anchor="ctr">
            <a:normAutofit/>
          </a:bodyPr>
          <a:lstStyle/>
          <a:p>
            <a:r>
              <a:rPr lang="en-US" sz="4800" b="1" kern="1200">
                <a:solidFill>
                  <a:schemeClr val="tx1"/>
                </a:solidFill>
                <a:latin typeface="+mj-lt"/>
                <a:ea typeface="+mj-ea"/>
                <a:cs typeface="+mj-cs"/>
              </a:rPr>
              <a:t>Video Game Sales Data Analysis</a:t>
            </a:r>
          </a:p>
        </p:txBody>
      </p:sp>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903B5F2-FA8D-0A9F-3DC4-68E53D5B6DC8}"/>
              </a:ext>
            </a:extLst>
          </p:cNvPr>
          <p:cNvSpPr txBox="1"/>
          <p:nvPr/>
        </p:nvSpPr>
        <p:spPr>
          <a:xfrm>
            <a:off x="4160581" y="3017519"/>
            <a:ext cx="4503861" cy="587853"/>
          </a:xfrm>
          <a:prstGeom prst="rect">
            <a:avLst/>
          </a:prstGeom>
          <a:noFill/>
        </p:spPr>
        <p:txBody>
          <a:bodyPr wrap="square">
            <a:spAutoFit/>
          </a:bodyPr>
          <a:lstStyle/>
          <a:p>
            <a:pPr algn="ctr" defTabSz="557784">
              <a:spcAft>
                <a:spcPts val="600"/>
              </a:spcAft>
            </a:pPr>
            <a:r>
              <a:rPr lang="en-US" sz="1220" b="1" kern="1200">
                <a:solidFill>
                  <a:schemeClr val="tx1"/>
                </a:solidFill>
                <a:latin typeface="+mn-lt"/>
                <a:ea typeface="+mn-ea"/>
                <a:cs typeface="+mn-cs"/>
              </a:rPr>
              <a:t>An In-Depth Analysis of Sales Across Regions and Genres</a:t>
            </a:r>
            <a:br>
              <a:rPr lang="en-US" sz="1220" b="1" kern="1200">
                <a:solidFill>
                  <a:schemeClr val="tx1"/>
                </a:solidFill>
                <a:latin typeface="+mn-lt"/>
                <a:ea typeface="+mn-ea"/>
                <a:cs typeface="+mn-cs"/>
              </a:rPr>
            </a:br>
            <a:endParaRPr lang="en-US" sz="2000" b="1"/>
          </a:p>
        </p:txBody>
      </p:sp>
      <p:pic>
        <p:nvPicPr>
          <p:cNvPr id="2" name="Picture 1">
            <a:extLst>
              <a:ext uri="{FF2B5EF4-FFF2-40B4-BE49-F238E27FC236}">
                <a16:creationId xmlns:a16="http://schemas.microsoft.com/office/drawing/2014/main" id="{7FD432BD-43A3-D67B-671F-89C8C3486DC9}"/>
              </a:ext>
            </a:extLst>
          </p:cNvPr>
          <p:cNvPicPr>
            <a:picLocks noChangeAspect="1"/>
          </p:cNvPicPr>
          <p:nvPr/>
        </p:nvPicPr>
        <p:blipFill>
          <a:blip r:embed="rId2"/>
          <a:stretch>
            <a:fillRect/>
          </a:stretch>
        </p:blipFill>
        <p:spPr>
          <a:xfrm>
            <a:off x="5552410" y="3543328"/>
            <a:ext cx="5995156" cy="2684093"/>
          </a:xfrm>
          <a:prstGeom prst="rect">
            <a:avLst/>
          </a:prstGeom>
        </p:spPr>
      </p:pic>
      <p:sp>
        <p:nvSpPr>
          <p:cNvPr id="8" name="TextBox 7">
            <a:extLst>
              <a:ext uri="{FF2B5EF4-FFF2-40B4-BE49-F238E27FC236}">
                <a16:creationId xmlns:a16="http://schemas.microsoft.com/office/drawing/2014/main" id="{02225B30-BDFF-FB3D-0B2D-213C508FCDD8}"/>
              </a:ext>
            </a:extLst>
          </p:cNvPr>
          <p:cNvSpPr txBox="1"/>
          <p:nvPr/>
        </p:nvSpPr>
        <p:spPr>
          <a:xfrm>
            <a:off x="2271791" y="4711200"/>
            <a:ext cx="3777580" cy="846963"/>
          </a:xfrm>
          <a:prstGeom prst="rect">
            <a:avLst/>
          </a:prstGeom>
          <a:noFill/>
        </p:spPr>
        <p:txBody>
          <a:bodyPr wrap="square">
            <a:spAutoFit/>
          </a:bodyPr>
          <a:lstStyle/>
          <a:p>
            <a:pPr algn="ctr" defTabSz="557784">
              <a:spcAft>
                <a:spcPts val="600"/>
              </a:spcAft>
            </a:pPr>
            <a:r>
              <a:rPr lang="en-US" sz="1098" b="1" kern="1200">
                <a:solidFill>
                  <a:schemeClr val="tx1"/>
                </a:solidFill>
                <a:latin typeface="+mn-lt"/>
                <a:ea typeface="+mn-ea"/>
                <a:cs typeface="+mn-cs"/>
              </a:rPr>
              <a:t>Presented by:</a:t>
            </a:r>
          </a:p>
          <a:p>
            <a:pPr algn="ctr" defTabSz="557784">
              <a:spcAft>
                <a:spcPts val="600"/>
              </a:spcAft>
            </a:pPr>
            <a:endParaRPr lang="en-US" sz="1098" b="1" kern="1200">
              <a:solidFill>
                <a:schemeClr val="tx1"/>
              </a:solidFill>
              <a:latin typeface="+mn-lt"/>
              <a:ea typeface="+mn-ea"/>
              <a:cs typeface="+mn-cs"/>
            </a:endParaRPr>
          </a:p>
          <a:p>
            <a:pPr algn="ctr" defTabSz="557784">
              <a:spcAft>
                <a:spcPts val="600"/>
              </a:spcAft>
            </a:pPr>
            <a:r>
              <a:rPr lang="en-US" sz="1098" kern="1200">
                <a:solidFill>
                  <a:schemeClr val="tx1"/>
                </a:solidFill>
                <a:latin typeface="+mn-lt"/>
                <a:ea typeface="+mn-ea"/>
                <a:cs typeface="+mn-cs"/>
              </a:rPr>
              <a:t> </a:t>
            </a:r>
            <a:r>
              <a:rPr lang="en-US" sz="1708" b="1" kern="1200">
                <a:solidFill>
                  <a:schemeClr val="tx1"/>
                </a:solidFill>
                <a:latin typeface="+mn-lt"/>
                <a:ea typeface="+mn-ea"/>
                <a:cs typeface="+mn-cs"/>
              </a:rPr>
              <a:t>Elsayed Ibrahim</a:t>
            </a:r>
            <a:endParaRPr lang="en-US" b="1"/>
          </a:p>
        </p:txBody>
      </p:sp>
    </p:spTree>
    <p:extLst>
      <p:ext uri="{BB962C8B-B14F-4D97-AF65-F5344CB8AC3E}">
        <p14:creationId xmlns:p14="http://schemas.microsoft.com/office/powerpoint/2010/main" val="935586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b="1"/>
              <a:t>Regional Differences in Top-Selling Games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BAF3501-70B1-19F1-439A-8E15F190CCE8}"/>
              </a:ext>
            </a:extLst>
          </p:cNvPr>
          <p:cNvSpPr txBox="1"/>
          <p:nvPr/>
        </p:nvSpPr>
        <p:spPr>
          <a:xfrm>
            <a:off x="640080" y="2706624"/>
            <a:ext cx="6894576" cy="3483864"/>
          </a:xfrm>
          <a:prstGeom prst="rect">
            <a:avLst/>
          </a:prstGeom>
        </p:spPr>
        <p:txBody>
          <a:bodyPr vert="horz" lIns="91440" tIns="45720" rIns="91440" bIns="45720" rtlCol="0">
            <a:normAutofit fontScale="92500"/>
          </a:bodyPr>
          <a:lstStyle/>
          <a:p>
            <a:pPr indent="-228600">
              <a:lnSpc>
                <a:spcPct val="90000"/>
              </a:lnSpc>
              <a:spcAft>
                <a:spcPts val="600"/>
              </a:spcAft>
              <a:buFont typeface="Arial" panose="020B0604020202020204" pitchFamily="34" charset="0"/>
              <a:buChar char="•"/>
            </a:pPr>
            <a:r>
              <a:rPr lang="en-US" sz="2400" b="1" dirty="0"/>
              <a:t>Key Points:</a:t>
            </a:r>
            <a:endParaRPr lang="en-US" sz="2400" dirty="0"/>
          </a:p>
          <a:p>
            <a:pPr indent="-228600">
              <a:lnSpc>
                <a:spcPct val="90000"/>
              </a:lnSpc>
              <a:spcAft>
                <a:spcPts val="600"/>
              </a:spcAft>
              <a:buFont typeface="Arial" panose="020B0604020202020204" pitchFamily="34" charset="0"/>
              <a:buChar char="•"/>
            </a:pPr>
            <a:r>
              <a:rPr lang="en-US" sz="2400" b="1" dirty="0"/>
              <a:t>North America (NA):</a:t>
            </a:r>
            <a:r>
              <a:rPr lang="en-US" sz="2400" dirty="0"/>
              <a:t> Dominates sales for all top titles, indicating a strong market presence.</a:t>
            </a:r>
          </a:p>
          <a:p>
            <a:pPr indent="-228600">
              <a:lnSpc>
                <a:spcPct val="90000"/>
              </a:lnSpc>
              <a:spcAft>
                <a:spcPts val="600"/>
              </a:spcAft>
              <a:buFont typeface="Arial" panose="020B0604020202020204" pitchFamily="34" charset="0"/>
              <a:buChar char="•"/>
            </a:pPr>
            <a:r>
              <a:rPr lang="en-US" sz="2400" b="1" dirty="0"/>
              <a:t>PAL (Europe and Africa):</a:t>
            </a:r>
            <a:r>
              <a:rPr lang="en-US" sz="2400" dirty="0"/>
              <a:t> Significant sales, particularly for Grand Theft Auto V and Call of Duty series.</a:t>
            </a:r>
          </a:p>
          <a:p>
            <a:pPr indent="-228600">
              <a:lnSpc>
                <a:spcPct val="90000"/>
              </a:lnSpc>
              <a:spcAft>
                <a:spcPts val="600"/>
              </a:spcAft>
              <a:buFont typeface="Arial" panose="020B0604020202020204" pitchFamily="34" charset="0"/>
              <a:buChar char="•"/>
            </a:pPr>
            <a:r>
              <a:rPr lang="en-US" sz="2400" b="1" dirty="0"/>
              <a:t>Other Regions:</a:t>
            </a:r>
            <a:r>
              <a:rPr lang="en-US" sz="2400" dirty="0"/>
              <a:t> Generally lower sales compared to NA and PAL, with Minecraft showing relatively higher sales.</a:t>
            </a:r>
          </a:p>
          <a:p>
            <a:pPr indent="-228600">
              <a:lnSpc>
                <a:spcPct val="90000"/>
              </a:lnSpc>
              <a:spcAft>
                <a:spcPts val="600"/>
              </a:spcAft>
              <a:buFont typeface="Arial" panose="020B0604020202020204" pitchFamily="34" charset="0"/>
              <a:buChar char="•"/>
            </a:pPr>
            <a:r>
              <a:rPr lang="en-US" sz="2400" b="1" dirty="0"/>
              <a:t>Japan (JP):</a:t>
            </a:r>
            <a:r>
              <a:rPr lang="en-US" sz="2400" dirty="0"/>
              <a:t> Lower sales overall, but notable for titles like Minecraft and Grand Theft Auto V.</a:t>
            </a:r>
          </a:p>
        </p:txBody>
      </p:sp>
      <p:pic>
        <p:nvPicPr>
          <p:cNvPr id="1028" name="Picture 4" descr="Minecraft">
            <a:extLst>
              <a:ext uri="{FF2B5EF4-FFF2-40B4-BE49-F238E27FC236}">
                <a16:creationId xmlns:a16="http://schemas.microsoft.com/office/drawing/2014/main" id="{10025EE6-E98F-C429-CBF2-475399309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089" y="4288497"/>
            <a:ext cx="2297863" cy="2370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256EBD-EC8B-25F3-BFFB-2A9794071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601" y="0"/>
            <a:ext cx="3344332" cy="2961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and Theft Auto 5 PC Game Free Download Full Version - Muhammad Dawood ...">
            <a:extLst>
              <a:ext uri="{FF2B5EF4-FFF2-40B4-BE49-F238E27FC236}">
                <a16:creationId xmlns:a16="http://schemas.microsoft.com/office/drawing/2014/main" id="{7EE75A96-F388-5839-4DEB-5D3517538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3940" y="2771987"/>
            <a:ext cx="2297863" cy="303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81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38200" y="0"/>
            <a:ext cx="10515600" cy="802105"/>
          </a:xfrm>
        </p:spPr>
        <p:txBody>
          <a:bodyPr vert="horz" lIns="91440" tIns="45720" rIns="91440" bIns="45720" rtlCol="0" anchor="ctr">
            <a:normAutofit/>
          </a:bodyPr>
          <a:lstStyle/>
          <a:p>
            <a:pPr algn="ctr"/>
            <a:r>
              <a:rPr lang="en-US" b="1">
                <a:latin typeface="Times New Roman" panose="02020603050405020304" pitchFamily="18" charset="0"/>
                <a:cs typeface="Times New Roman" panose="02020603050405020304" pitchFamily="18" charset="0"/>
              </a:rPr>
              <a:t>Yearly Sales Trends</a:t>
            </a:r>
            <a:endParaRPr 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F8C618-3AEE-6AF0-7A90-57E7B2812FF7}"/>
              </a:ext>
            </a:extLst>
          </p:cNvPr>
          <p:cNvSpPr txBox="1"/>
          <p:nvPr/>
        </p:nvSpPr>
        <p:spPr>
          <a:xfrm>
            <a:off x="0" y="209415"/>
            <a:ext cx="2686050" cy="6463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Key Points:</a:t>
            </a:r>
            <a:endParaRPr lang="en-US" dirty="0"/>
          </a:p>
          <a:p>
            <a:pPr>
              <a:buFont typeface="Arial" panose="020B0604020202020204" pitchFamily="34" charset="0"/>
              <a:buChar char="•"/>
            </a:pPr>
            <a:r>
              <a:rPr lang="en-US" b="1" dirty="0"/>
              <a:t>Early Years (1971-1980):</a:t>
            </a:r>
            <a:r>
              <a:rPr lang="en-US" dirty="0"/>
              <a:t> Sales were minimal, with a notable spike in 1981.</a:t>
            </a:r>
          </a:p>
          <a:p>
            <a:pPr>
              <a:buFont typeface="Arial" panose="020B0604020202020204" pitchFamily="34" charset="0"/>
              <a:buChar char="•"/>
            </a:pPr>
            <a:r>
              <a:rPr lang="en-US" b="1" dirty="0"/>
              <a:t>1980s Growth (1981-1989):</a:t>
            </a:r>
            <a:r>
              <a:rPr lang="en-US" dirty="0"/>
              <a:t> Significant growth in 1982 and 1983, followed by fluctuating sales.</a:t>
            </a:r>
          </a:p>
          <a:p>
            <a:pPr>
              <a:buFont typeface="Arial" panose="020B0604020202020204" pitchFamily="34" charset="0"/>
              <a:buChar char="•"/>
            </a:pPr>
            <a:r>
              <a:rPr lang="en-US" b="1" dirty="0"/>
              <a:t>1990s Boom (1990-1999):</a:t>
            </a:r>
            <a:r>
              <a:rPr lang="en-US" dirty="0"/>
              <a:t> Steady increase, with substantial growth starting in 1994 and peaking in 1999.</a:t>
            </a:r>
          </a:p>
          <a:p>
            <a:pPr>
              <a:buFont typeface="Arial" panose="020B0604020202020204" pitchFamily="34" charset="0"/>
              <a:buChar char="•"/>
            </a:pPr>
            <a:r>
              <a:rPr lang="en-US" b="1" dirty="0"/>
              <a:t>2000s Peak (2000-2009):</a:t>
            </a:r>
            <a:r>
              <a:rPr lang="en-US" dirty="0"/>
              <a:t> Rapid growth, reaching the highest sales in 2008, followed by a slight decline.</a:t>
            </a:r>
          </a:p>
          <a:p>
            <a:pPr>
              <a:buFont typeface="Arial" panose="020B0604020202020204" pitchFamily="34" charset="0"/>
              <a:buChar char="•"/>
            </a:pPr>
            <a:r>
              <a:rPr lang="en-US" b="1" dirty="0"/>
              <a:t>2010s Decline (2010-2019):</a:t>
            </a:r>
            <a:r>
              <a:rPr lang="en-US" dirty="0"/>
              <a:t> Gradual decline in sales after 2011, with a notable drop in 2018.</a:t>
            </a:r>
          </a:p>
        </p:txBody>
      </p:sp>
      <p:pic>
        <p:nvPicPr>
          <p:cNvPr id="4" name="Picture 3">
            <a:extLst>
              <a:ext uri="{FF2B5EF4-FFF2-40B4-BE49-F238E27FC236}">
                <a16:creationId xmlns:a16="http://schemas.microsoft.com/office/drawing/2014/main" id="{074618B2-C28D-3398-C0C7-3F404DA177BC}"/>
              </a:ext>
            </a:extLst>
          </p:cNvPr>
          <p:cNvPicPr>
            <a:picLocks noChangeAspect="1"/>
          </p:cNvPicPr>
          <p:nvPr/>
        </p:nvPicPr>
        <p:blipFill>
          <a:blip r:embed="rId3"/>
          <a:stretch>
            <a:fillRect/>
          </a:stretch>
        </p:blipFill>
        <p:spPr>
          <a:xfrm>
            <a:off x="2895601" y="861964"/>
            <a:ext cx="9296400" cy="5870927"/>
          </a:xfrm>
          <a:prstGeom prst="rect">
            <a:avLst/>
          </a:prstGeom>
        </p:spPr>
      </p:pic>
    </p:spTree>
    <p:extLst>
      <p:ext uri="{BB962C8B-B14F-4D97-AF65-F5344CB8AC3E}">
        <p14:creationId xmlns:p14="http://schemas.microsoft.com/office/powerpoint/2010/main" val="2665429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2355-2369-CDCA-C8AB-58C5D2808734}"/>
              </a:ext>
            </a:extLst>
          </p:cNvPr>
          <p:cNvSpPr>
            <a:spLocks noGrp="1"/>
          </p:cNvSpPr>
          <p:nvPr>
            <p:ph type="title"/>
          </p:nvPr>
        </p:nvSpPr>
        <p:spPr>
          <a:xfrm>
            <a:off x="0" y="1"/>
            <a:ext cx="12192000" cy="965200"/>
          </a:xfrm>
        </p:spPr>
        <p:txBody>
          <a:bodyPr vert="horz" lIns="91440" tIns="45720" rIns="91440" bIns="45720" rtlCol="0" anchor="ctr">
            <a:normAutofit/>
          </a:bodyPr>
          <a:lstStyle/>
          <a:p>
            <a:pPr algn="ctr"/>
            <a:r>
              <a:rPr lang="en-US" dirty="0"/>
              <a:t>Console Generation and GPU Developments</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86EF27-43F8-E4F7-73F3-5338633D30B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4804" y="1256538"/>
            <a:ext cx="5350930" cy="4737862"/>
          </a:xfrm>
          <a:prstGeom prst="rect">
            <a:avLst/>
          </a:prstGeom>
        </p:spPr>
      </p:pic>
      <p:sp>
        <p:nvSpPr>
          <p:cNvPr id="6" name="TextBox 5">
            <a:extLst>
              <a:ext uri="{FF2B5EF4-FFF2-40B4-BE49-F238E27FC236}">
                <a16:creationId xmlns:a16="http://schemas.microsoft.com/office/drawing/2014/main" id="{1F6E7850-6A80-B3F8-5DA0-15BD88041F94}"/>
              </a:ext>
            </a:extLst>
          </p:cNvPr>
          <p:cNvSpPr txBox="1"/>
          <p:nvPr/>
        </p:nvSpPr>
        <p:spPr>
          <a:xfrm>
            <a:off x="-152397" y="6329595"/>
            <a:ext cx="6096000" cy="369332"/>
          </a:xfrm>
          <a:prstGeom prst="rect">
            <a:avLst/>
          </a:prstGeom>
          <a:noFill/>
        </p:spPr>
        <p:txBody>
          <a:bodyPr wrap="square">
            <a:spAutoFit/>
          </a:bodyPr>
          <a:lstStyle/>
          <a:p>
            <a:r>
              <a:rPr lang="en-US" dirty="0">
                <a:hlinkClick r:id="rId5"/>
              </a:rPr>
              <a:t>Evolution of NVIDIA Graphics Cards 2000-2020 (youtube.com)</a:t>
            </a:r>
            <a:endParaRPr lang="en-US" dirty="0"/>
          </a:p>
        </p:txBody>
      </p:sp>
      <p:pic>
        <p:nvPicPr>
          <p:cNvPr id="12" name="Picture 11">
            <a:extLst>
              <a:ext uri="{FF2B5EF4-FFF2-40B4-BE49-F238E27FC236}">
                <a16:creationId xmlns:a16="http://schemas.microsoft.com/office/drawing/2014/main" id="{61DA25C0-D034-17E6-AB8F-0CB90411563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791197" y="1182276"/>
            <a:ext cx="6096000" cy="4812124"/>
          </a:xfrm>
          <a:prstGeom prst="rect">
            <a:avLst/>
          </a:prstGeom>
        </p:spPr>
      </p:pic>
    </p:spTree>
    <p:extLst>
      <p:ext uri="{BB962C8B-B14F-4D97-AF65-F5344CB8AC3E}">
        <p14:creationId xmlns:p14="http://schemas.microsoft.com/office/powerpoint/2010/main" val="39541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12355-2369-CDCA-C8AB-58C5D2808734}"/>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a:solidFill>
                  <a:schemeClr val="tx1"/>
                </a:solidFill>
                <a:latin typeface="+mj-lt"/>
                <a:ea typeface="+mj-ea"/>
                <a:cs typeface="+mj-cs"/>
              </a:rPr>
              <a:t>Console Generation and GPU Developments</a:t>
            </a:r>
            <a:endParaRPr lang="en-US" sz="4000" b="1"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1">
            <a:extLst>
              <a:ext uri="{FF2B5EF4-FFF2-40B4-BE49-F238E27FC236}">
                <a16:creationId xmlns:a16="http://schemas.microsoft.com/office/drawing/2014/main" id="{05498079-B990-AE22-F94B-641667FE4502}"/>
              </a:ext>
            </a:extLst>
          </p:cNvPr>
          <p:cNvSpPr>
            <a:spLocks noChangeArrowheads="1"/>
          </p:cNvSpPr>
          <p:nvPr/>
        </p:nvSpPr>
        <p:spPr bwMode="auto">
          <a:xfrm>
            <a:off x="385011" y="1675170"/>
            <a:ext cx="6177365" cy="408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Early GPUs (1980s-1990s):</a:t>
            </a:r>
            <a:endParaRPr lang="en-US" altLang="en-US" sz="1404" kern="1200">
              <a:solidFill>
                <a:schemeClr val="tx1"/>
              </a:solidFill>
              <a:latin typeface="Arial" panose="020B0604020202020204" pitchFamily="34" charset="0"/>
              <a:ea typeface="+mn-ea"/>
              <a:cs typeface="+mn-cs"/>
            </a:endParaRPr>
          </a:p>
          <a:p>
            <a:pPr defTabSz="713232" eaLnBrk="0" fontAlgn="base" hangingPunct="0">
              <a:spcBef>
                <a:spcPct val="0"/>
              </a:spcBef>
              <a:spcAft>
                <a:spcPts val="600"/>
              </a:spcAft>
              <a:buFontTx/>
              <a:buChar char="•"/>
            </a:pPr>
            <a:r>
              <a:rPr lang="en-US" altLang="en-US" sz="1404" kern="1200">
                <a:solidFill>
                  <a:schemeClr val="tx1"/>
                </a:solidFill>
                <a:latin typeface="Arial" panose="020B0604020202020204" pitchFamily="34" charset="0"/>
                <a:ea typeface="+mn-ea"/>
                <a:cs typeface="+mn-cs"/>
              </a:rPr>
              <a:t>Introduction of GPUs handling 2D and 3D graphics acceleration.</a:t>
            </a:r>
          </a:p>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Console Generation:</a:t>
            </a:r>
            <a:r>
              <a:rPr lang="en-US" altLang="en-US" sz="1404" kern="1200">
                <a:solidFill>
                  <a:schemeClr val="tx1"/>
                </a:solidFill>
                <a:latin typeface="Arial" panose="020B0604020202020204" pitchFamily="34" charset="0"/>
                <a:ea typeface="+mn-ea"/>
                <a:cs typeface="+mn-cs"/>
              </a:rPr>
              <a:t> Laid the foundation for early gaming consoles with basic graphical capabilities.</a:t>
            </a:r>
          </a:p>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Mainstream Adoption (2000s):</a:t>
            </a:r>
            <a:endParaRPr lang="en-US" altLang="en-US" sz="1404" kern="1200">
              <a:solidFill>
                <a:schemeClr val="tx1"/>
              </a:solidFill>
              <a:latin typeface="Arial" panose="020B0604020202020204" pitchFamily="34" charset="0"/>
              <a:ea typeface="+mn-ea"/>
              <a:cs typeface="+mn-cs"/>
            </a:endParaRPr>
          </a:p>
          <a:p>
            <a:pPr defTabSz="713232" eaLnBrk="0" fontAlgn="base" hangingPunct="0">
              <a:spcBef>
                <a:spcPct val="0"/>
              </a:spcBef>
              <a:spcAft>
                <a:spcPts val="600"/>
              </a:spcAft>
              <a:buFontTx/>
              <a:buChar char="•"/>
            </a:pPr>
            <a:r>
              <a:rPr lang="en-US" altLang="en-US" sz="1404" kern="1200">
                <a:solidFill>
                  <a:schemeClr val="tx1"/>
                </a:solidFill>
                <a:latin typeface="Arial" panose="020B0604020202020204" pitchFamily="34" charset="0"/>
                <a:ea typeface="+mn-ea"/>
                <a:cs typeface="+mn-cs"/>
              </a:rPr>
              <a:t>Significant advancements with real-time shading, programmable shaders, and improved performance.</a:t>
            </a:r>
          </a:p>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Console Generation:</a:t>
            </a:r>
            <a:r>
              <a:rPr lang="en-US" altLang="en-US" sz="1404" kern="1200">
                <a:solidFill>
                  <a:schemeClr val="tx1"/>
                </a:solidFill>
                <a:latin typeface="Arial" panose="020B0604020202020204" pitchFamily="34" charset="0"/>
                <a:ea typeface="+mn-ea"/>
                <a:cs typeface="+mn-cs"/>
              </a:rPr>
              <a:t> Supported 6th Gen consoles (2001-2005), enhancing graphical quality and gaming experience.</a:t>
            </a:r>
          </a:p>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Modern GPUs (2010s):</a:t>
            </a:r>
            <a:endParaRPr lang="en-US" altLang="en-US" sz="1404" kern="1200">
              <a:solidFill>
                <a:schemeClr val="tx1"/>
              </a:solidFill>
              <a:latin typeface="Arial" panose="020B0604020202020204" pitchFamily="34" charset="0"/>
              <a:ea typeface="+mn-ea"/>
              <a:cs typeface="+mn-cs"/>
            </a:endParaRPr>
          </a:p>
          <a:p>
            <a:pPr defTabSz="713232" eaLnBrk="0" fontAlgn="base" hangingPunct="0">
              <a:spcBef>
                <a:spcPct val="0"/>
              </a:spcBef>
              <a:spcAft>
                <a:spcPts val="600"/>
              </a:spcAft>
              <a:buFontTx/>
              <a:buChar char="•"/>
            </a:pPr>
            <a:r>
              <a:rPr lang="en-US" altLang="en-US" sz="1404" kern="1200">
                <a:solidFill>
                  <a:schemeClr val="tx1"/>
                </a:solidFill>
                <a:latin typeface="Arial" panose="020B0604020202020204" pitchFamily="34" charset="0"/>
                <a:ea typeface="+mn-ea"/>
                <a:cs typeface="+mn-cs"/>
              </a:rPr>
              <a:t>Revolutionary changes with real-time ray tracing and AI-enhanced graphics.</a:t>
            </a:r>
          </a:p>
          <a:p>
            <a:pPr defTabSz="713232" eaLnBrk="0" fontAlgn="base" hangingPunct="0">
              <a:spcBef>
                <a:spcPct val="0"/>
              </a:spcBef>
              <a:spcAft>
                <a:spcPts val="600"/>
              </a:spcAft>
              <a:buFontTx/>
              <a:buChar char="•"/>
            </a:pPr>
            <a:r>
              <a:rPr lang="en-US" altLang="en-US" sz="1404" b="1" kern="1200">
                <a:solidFill>
                  <a:schemeClr val="tx1"/>
                </a:solidFill>
                <a:latin typeface="Arial" panose="020B0604020202020204" pitchFamily="34" charset="0"/>
                <a:ea typeface="+mn-ea"/>
                <a:cs typeface="+mn-cs"/>
              </a:rPr>
              <a:t>Console Generation:</a:t>
            </a:r>
            <a:r>
              <a:rPr lang="en-US" altLang="en-US" sz="1404" kern="1200">
                <a:solidFill>
                  <a:schemeClr val="tx1"/>
                </a:solidFill>
                <a:latin typeface="Arial" panose="020B0604020202020204" pitchFamily="34" charset="0"/>
                <a:ea typeface="+mn-ea"/>
                <a:cs typeface="+mn-cs"/>
              </a:rPr>
              <a:t> Enabled 8th Gen consoles (2013-2020) to deliver high graphical fidelity and immersive gaming experiences.</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B4946FF-27CB-84A7-AD23-187A18D1E67D}"/>
              </a:ext>
            </a:extLst>
          </p:cNvPr>
          <p:cNvPicPr>
            <a:picLocks noChangeAspect="1"/>
          </p:cNvPicPr>
          <p:nvPr/>
        </p:nvPicPr>
        <p:blipFill>
          <a:blip r:embed="rId3"/>
          <a:stretch>
            <a:fillRect/>
          </a:stretch>
        </p:blipFill>
        <p:spPr>
          <a:xfrm>
            <a:off x="6700521" y="1737360"/>
            <a:ext cx="3943404" cy="2466395"/>
          </a:xfrm>
          <a:prstGeom prst="rect">
            <a:avLst/>
          </a:prstGeom>
        </p:spPr>
      </p:pic>
      <p:pic>
        <p:nvPicPr>
          <p:cNvPr id="7" name="Picture 6">
            <a:extLst>
              <a:ext uri="{FF2B5EF4-FFF2-40B4-BE49-F238E27FC236}">
                <a16:creationId xmlns:a16="http://schemas.microsoft.com/office/drawing/2014/main" id="{078AD674-2075-B2D3-CBD3-BA23940C2B9C}"/>
              </a:ext>
            </a:extLst>
          </p:cNvPr>
          <p:cNvPicPr>
            <a:picLocks noChangeAspect="1"/>
          </p:cNvPicPr>
          <p:nvPr/>
        </p:nvPicPr>
        <p:blipFill>
          <a:blip r:embed="rId4"/>
          <a:stretch>
            <a:fillRect/>
          </a:stretch>
        </p:blipFill>
        <p:spPr>
          <a:xfrm>
            <a:off x="7436180" y="4367994"/>
            <a:ext cx="2896086" cy="1855144"/>
          </a:xfrm>
          <a:prstGeom prst="rect">
            <a:avLst/>
          </a:prstGeom>
        </p:spPr>
      </p:pic>
      <p:sp>
        <p:nvSpPr>
          <p:cNvPr id="9" name="TextBox 8">
            <a:extLst>
              <a:ext uri="{FF2B5EF4-FFF2-40B4-BE49-F238E27FC236}">
                <a16:creationId xmlns:a16="http://schemas.microsoft.com/office/drawing/2014/main" id="{07E69C93-2328-FAC1-D86B-0AE04BA979C4}"/>
              </a:ext>
            </a:extLst>
          </p:cNvPr>
          <p:cNvSpPr txBox="1"/>
          <p:nvPr/>
        </p:nvSpPr>
        <p:spPr>
          <a:xfrm>
            <a:off x="1790102" y="5983651"/>
            <a:ext cx="4772274" cy="308418"/>
          </a:xfrm>
          <a:prstGeom prst="rect">
            <a:avLst/>
          </a:prstGeom>
          <a:noFill/>
        </p:spPr>
        <p:txBody>
          <a:bodyPr wrap="square">
            <a:spAutoFit/>
          </a:bodyPr>
          <a:lstStyle/>
          <a:p>
            <a:pPr defTabSz="713232">
              <a:spcAft>
                <a:spcPts val="600"/>
              </a:spcAft>
            </a:pPr>
            <a:r>
              <a:rPr lang="en-US" sz="1404" kern="1200">
                <a:solidFill>
                  <a:schemeClr val="tx1"/>
                </a:solidFill>
                <a:latin typeface="+mn-lt"/>
                <a:ea typeface="+mn-ea"/>
                <a:cs typeface="+mn-cs"/>
              </a:rPr>
              <a:t>https://www.youtube.com/watch?v=oWmdxeAFS-I</a:t>
            </a:r>
            <a:endParaRPr lang="en-US"/>
          </a:p>
        </p:txBody>
      </p:sp>
    </p:spTree>
    <p:extLst>
      <p:ext uri="{BB962C8B-B14F-4D97-AF65-F5344CB8AC3E}">
        <p14:creationId xmlns:p14="http://schemas.microsoft.com/office/powerpoint/2010/main" val="361704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745F7-9491-B244-D367-B731A99995BA}"/>
              </a:ext>
            </a:extLst>
          </p:cNvPr>
          <p:cNvSpPr>
            <a:spLocks noGrp="1"/>
          </p:cNvSpPr>
          <p:nvPr>
            <p:ph type="title"/>
          </p:nvPr>
        </p:nvSpPr>
        <p:spPr>
          <a:xfrm>
            <a:off x="741945" y="1"/>
            <a:ext cx="10515600" cy="946484"/>
          </a:xfrm>
        </p:spPr>
        <p:txBody>
          <a:bodyPr vert="horz" lIns="91440" tIns="45720" rIns="91440" bIns="45720" rtlCol="0" anchor="ctr">
            <a:normAutofit/>
          </a:bodyPr>
          <a:lstStyle/>
          <a:p>
            <a:r>
              <a:rPr lang="en-US" sz="4000" b="0" i="0" dirty="0">
                <a:effectLst/>
              </a:rPr>
              <a:t>Critic Score Insights by Video Game Genre</a:t>
            </a:r>
            <a:endParaRPr lang="en-US" sz="4000" dirty="0"/>
          </a:p>
        </p:txBody>
      </p:sp>
      <p:sp>
        <p:nvSpPr>
          <p:cNvPr id="4" name="TextBox 3">
            <a:extLst>
              <a:ext uri="{FF2B5EF4-FFF2-40B4-BE49-F238E27FC236}">
                <a16:creationId xmlns:a16="http://schemas.microsoft.com/office/drawing/2014/main" id="{BACC334A-B93E-00B6-35FA-681C0C843B36}"/>
              </a:ext>
            </a:extLst>
          </p:cNvPr>
          <p:cNvSpPr txBox="1"/>
          <p:nvPr/>
        </p:nvSpPr>
        <p:spPr>
          <a:xfrm>
            <a:off x="189456" y="5454316"/>
            <a:ext cx="11999495" cy="1145917"/>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600" b="1" i="0" dirty="0">
                <a:effectLst/>
              </a:rPr>
              <a:t>Key Insights:</a:t>
            </a:r>
            <a:endParaRPr lang="en-US" sz="1600" b="0" i="0" dirty="0">
              <a:effectLst/>
            </a:endParaRPr>
          </a:p>
          <a:p>
            <a:pPr indent="-228600">
              <a:lnSpc>
                <a:spcPct val="90000"/>
              </a:lnSpc>
              <a:spcAft>
                <a:spcPts val="600"/>
              </a:spcAft>
              <a:buFont typeface="Arial" panose="020B0604020202020204" pitchFamily="34" charset="0"/>
              <a:buChar char="•"/>
            </a:pPr>
            <a:r>
              <a:rPr lang="en-US" sz="1600" b="1" i="0" dirty="0">
                <a:effectLst/>
              </a:rPr>
              <a:t>Role-Playing</a:t>
            </a:r>
            <a:r>
              <a:rPr lang="en-US" sz="1600" b="0" i="0" dirty="0">
                <a:effectLst/>
              </a:rPr>
              <a:t> games have the highest sum of critic scores, indicating high critical acclaim.</a:t>
            </a:r>
          </a:p>
          <a:p>
            <a:pPr indent="-228600">
              <a:lnSpc>
                <a:spcPct val="90000"/>
              </a:lnSpc>
              <a:spcAft>
                <a:spcPts val="600"/>
              </a:spcAft>
              <a:buFont typeface="Arial" panose="020B0604020202020204" pitchFamily="34" charset="0"/>
              <a:buChar char="•"/>
            </a:pPr>
            <a:r>
              <a:rPr lang="en-US" sz="1600" b="1" i="0" dirty="0">
                <a:effectLst/>
              </a:rPr>
              <a:t>Shooter</a:t>
            </a:r>
            <a:r>
              <a:rPr lang="en-US" sz="1600" b="0" i="0" dirty="0">
                <a:effectLst/>
              </a:rPr>
              <a:t> and </a:t>
            </a:r>
            <a:r>
              <a:rPr lang="en-US" sz="1600" b="1" i="0" dirty="0">
                <a:effectLst/>
              </a:rPr>
              <a:t>Sports</a:t>
            </a:r>
            <a:r>
              <a:rPr lang="en-US" sz="1600" b="0" i="0" dirty="0">
                <a:effectLst/>
              </a:rPr>
              <a:t> games follow closely, suggesting strong critical reception.</a:t>
            </a:r>
          </a:p>
          <a:p>
            <a:pPr indent="-228600">
              <a:lnSpc>
                <a:spcPct val="90000"/>
              </a:lnSpc>
              <a:spcAft>
                <a:spcPts val="600"/>
              </a:spcAft>
              <a:buFont typeface="Arial" panose="020B0604020202020204" pitchFamily="34" charset="0"/>
              <a:buChar char="•"/>
            </a:pPr>
            <a:r>
              <a:rPr lang="en-US" sz="1600" b="1" i="0" dirty="0">
                <a:effectLst/>
              </a:rPr>
              <a:t>Sandbox</a:t>
            </a:r>
            <a:r>
              <a:rPr lang="en-US" sz="1600" b="0" i="0" dirty="0">
                <a:effectLst/>
              </a:rPr>
              <a:t> and </a:t>
            </a:r>
            <a:r>
              <a:rPr lang="en-US" sz="1600" b="1" i="0" dirty="0">
                <a:effectLst/>
              </a:rPr>
              <a:t>Visual Novel</a:t>
            </a:r>
            <a:r>
              <a:rPr lang="en-US" sz="1600" b="0" i="0" dirty="0">
                <a:effectLst/>
              </a:rPr>
              <a:t> games have the lowest sum of critic scores, indicating lower critical acclaim.</a:t>
            </a:r>
          </a:p>
        </p:txBody>
      </p:sp>
      <p:pic>
        <p:nvPicPr>
          <p:cNvPr id="6" name="Picture 5" descr="A graph with blue and black bars&#10;&#10;Description automatically generated with medium confidence">
            <a:extLst>
              <a:ext uri="{FF2B5EF4-FFF2-40B4-BE49-F238E27FC236}">
                <a16:creationId xmlns:a16="http://schemas.microsoft.com/office/drawing/2014/main" id="{3E0BD455-1DD6-D792-9D29-F322D8CA952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5497" r="10158" b="-1"/>
          <a:stretch/>
        </p:blipFill>
        <p:spPr>
          <a:xfrm>
            <a:off x="419098" y="789889"/>
            <a:ext cx="11161295" cy="4505011"/>
          </a:xfrm>
          <a:prstGeom prst="rect">
            <a:avLst/>
          </a:prstGeom>
        </p:spPr>
      </p:pic>
    </p:spTree>
    <p:extLst>
      <p:ext uri="{BB962C8B-B14F-4D97-AF65-F5344CB8AC3E}">
        <p14:creationId xmlns:p14="http://schemas.microsoft.com/office/powerpoint/2010/main" val="328903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79F0D-215C-FF7D-3FA2-87D55B7D3C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Final Recommendations</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40A3C101-40F1-0E84-F7B8-58F99DDDD29F}"/>
              </a:ext>
            </a:extLst>
          </p:cNvPr>
          <p:cNvGraphicFramePr/>
          <p:nvPr>
            <p:extLst>
              <p:ext uri="{D42A27DB-BD31-4B8C-83A1-F6EECF244321}">
                <p14:modId xmlns:p14="http://schemas.microsoft.com/office/powerpoint/2010/main" val="1061383933"/>
              </p:ext>
            </p:extLst>
          </p:nvPr>
        </p:nvGraphicFramePr>
        <p:xfrm>
          <a:off x="208547" y="2055813"/>
          <a:ext cx="11774906" cy="4437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4792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56BC-2FD2-4B85-6317-AB5A98527102}"/>
              </a:ext>
            </a:extLst>
          </p:cNvPr>
          <p:cNvSpPr>
            <a:spLocks noGrp="1"/>
          </p:cNvSpPr>
          <p:nvPr>
            <p:ph type="title"/>
          </p:nvPr>
        </p:nvSpPr>
        <p:spPr>
          <a:xfrm>
            <a:off x="1680633" y="1772576"/>
            <a:ext cx="8830733" cy="3312848"/>
          </a:xfrm>
          <a:solidFill>
            <a:srgbClr val="FFFF00"/>
          </a:solidFill>
          <a:ln>
            <a:solidFill>
              <a:schemeClr val="accent1">
                <a:lumMod val="75000"/>
              </a:schemeClr>
            </a:solidFill>
          </a:ln>
        </p:spPr>
        <p:style>
          <a:lnRef idx="1">
            <a:schemeClr val="dk1"/>
          </a:lnRef>
          <a:fillRef idx="3">
            <a:schemeClr val="dk1"/>
          </a:fillRef>
          <a:effectRef idx="2">
            <a:schemeClr val="dk1"/>
          </a:effectRef>
          <a:fontRef idx="minor">
            <a:schemeClr val="lt1"/>
          </a:fontRef>
        </p:style>
        <p:txBody>
          <a:bodyPr>
            <a:normAutofit/>
          </a:bodyPr>
          <a:lstStyle/>
          <a:p>
            <a:pPr algn="ctr"/>
            <a:r>
              <a:rPr lang="en-US" sz="11500" b="1" dirty="0">
                <a:solidFill>
                  <a:srgbClr val="002060"/>
                </a:solidFill>
                <a:latin typeface="Chiller" panose="04020404031007020602" pitchFamily="82" charset="0"/>
                <a:cs typeface="Times New Roman" panose="02020603050405020304" pitchFamily="18" charset="0"/>
              </a:rPr>
              <a:t>Questions</a:t>
            </a:r>
            <a:r>
              <a:rPr lang="en-US" sz="8800" b="1" dirty="0">
                <a:solidFill>
                  <a:srgbClr val="002060"/>
                </a:solidFill>
                <a:latin typeface="Chiller" panose="04020404031007020602" pitchFamily="82" charset="0"/>
                <a:cs typeface="Times New Roman" panose="02020603050405020304" pitchFamily="18" charset="0"/>
              </a:rPr>
              <a:t> &amp; Answers</a:t>
            </a:r>
          </a:p>
        </p:txBody>
      </p:sp>
    </p:spTree>
    <p:extLst>
      <p:ext uri="{BB962C8B-B14F-4D97-AF65-F5344CB8AC3E}">
        <p14:creationId xmlns:p14="http://schemas.microsoft.com/office/powerpoint/2010/main" val="205501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56BC-2FD2-4B85-6317-AB5A98527102}"/>
              </a:ext>
            </a:extLst>
          </p:cNvPr>
          <p:cNvSpPr>
            <a:spLocks noGrp="1"/>
          </p:cNvSpPr>
          <p:nvPr>
            <p:ph type="title"/>
          </p:nvPr>
        </p:nvSpPr>
        <p:spPr>
          <a:xfrm>
            <a:off x="2125134" y="1614751"/>
            <a:ext cx="8263466" cy="2787915"/>
          </a:xfrm>
          <a:solidFill>
            <a:srgbClr val="FFFF00"/>
          </a:solidFill>
          <a:ln>
            <a:solidFill>
              <a:schemeClr val="accent1">
                <a:lumMod val="75000"/>
              </a:schemeClr>
            </a:solidFill>
          </a:ln>
        </p:spPr>
        <p:style>
          <a:lnRef idx="1">
            <a:schemeClr val="dk1"/>
          </a:lnRef>
          <a:fillRef idx="3">
            <a:schemeClr val="dk1"/>
          </a:fillRef>
          <a:effectRef idx="2">
            <a:schemeClr val="dk1"/>
          </a:effectRef>
          <a:fontRef idx="minor">
            <a:schemeClr val="lt1"/>
          </a:fontRef>
        </p:style>
        <p:txBody>
          <a:bodyPr>
            <a:normAutofit/>
          </a:bodyPr>
          <a:lstStyle/>
          <a:p>
            <a:pPr algn="ctr"/>
            <a:r>
              <a:rPr lang="en-US" sz="16100" b="1" dirty="0">
                <a:solidFill>
                  <a:srgbClr val="002060"/>
                </a:solidFill>
                <a:latin typeface="Chiller" panose="04020404031007020602" pitchFamily="82" charset="0"/>
                <a:cs typeface="Times New Roman" panose="02020603050405020304" pitchFamily="18" charset="0"/>
              </a:rPr>
              <a:t>Thanks </a:t>
            </a:r>
          </a:p>
        </p:txBody>
      </p:sp>
      <p:sp>
        <p:nvSpPr>
          <p:cNvPr id="3" name="TextBox 2">
            <a:extLst>
              <a:ext uri="{FF2B5EF4-FFF2-40B4-BE49-F238E27FC236}">
                <a16:creationId xmlns:a16="http://schemas.microsoft.com/office/drawing/2014/main" id="{6B1601E3-134F-F00F-D389-7E15C286BCF3}"/>
              </a:ext>
            </a:extLst>
          </p:cNvPr>
          <p:cNvSpPr txBox="1"/>
          <p:nvPr/>
        </p:nvSpPr>
        <p:spPr>
          <a:xfrm>
            <a:off x="2269067" y="5232400"/>
            <a:ext cx="8263466"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b="1" i="1" dirty="0"/>
              <a:t>LinkedIn : https://www.linkedin.com/in/elsayed-mishaqa-8102ab2a4/</a:t>
            </a:r>
          </a:p>
        </p:txBody>
      </p:sp>
    </p:spTree>
    <p:extLst>
      <p:ext uri="{BB962C8B-B14F-4D97-AF65-F5344CB8AC3E}">
        <p14:creationId xmlns:p14="http://schemas.microsoft.com/office/powerpoint/2010/main" val="192910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3EF48-F76C-0D01-5AD9-E8C275684265}"/>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b="1" kern="1200">
                <a:solidFill>
                  <a:schemeClr val="tx1"/>
                </a:solidFill>
                <a:latin typeface="+mj-lt"/>
                <a:ea typeface="+mj-ea"/>
                <a:cs typeface="+mj-cs"/>
              </a:rPr>
              <a:t>Introduction</a:t>
            </a:r>
          </a:p>
        </p:txBody>
      </p:sp>
      <p:grpSp>
        <p:nvGrpSpPr>
          <p:cNvPr id="25" name="Group 2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9" name="Rectangle 18">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684DCDF-4DDF-C79F-38CE-532AA24ABA22}"/>
              </a:ext>
            </a:extLst>
          </p:cNvPr>
          <p:cNvSpPr txBox="1"/>
          <p:nvPr/>
        </p:nvSpPr>
        <p:spPr>
          <a:xfrm>
            <a:off x="148846" y="2226664"/>
            <a:ext cx="5782070" cy="1348061"/>
          </a:xfrm>
          <a:prstGeom prst="rect">
            <a:avLst/>
          </a:prstGeom>
          <a:noFill/>
        </p:spPr>
        <p:txBody>
          <a:bodyPr wrap="square">
            <a:spAutoFit/>
          </a:bodyPr>
          <a:lstStyle/>
          <a:p>
            <a:pPr defTabSz="475488">
              <a:spcAft>
                <a:spcPts val="600"/>
              </a:spcAft>
            </a:pPr>
            <a:r>
              <a:rPr lang="en-US" sz="2080" b="1" kern="1200">
                <a:solidFill>
                  <a:schemeClr val="tx1"/>
                </a:solidFill>
                <a:latin typeface="Times New Roman" panose="02020603050405020304" pitchFamily="18" charset="0"/>
                <a:ea typeface="+mn-ea"/>
                <a:cs typeface="Times New Roman" panose="02020603050405020304" pitchFamily="18" charset="0"/>
              </a:rPr>
              <a:t>Content:</a:t>
            </a:r>
            <a:br>
              <a:rPr lang="en-US" sz="2080" kern="1200">
                <a:solidFill>
                  <a:schemeClr val="tx1"/>
                </a:solidFill>
                <a:latin typeface="Times New Roman" panose="02020603050405020304" pitchFamily="18" charset="0"/>
                <a:ea typeface="+mn-ea"/>
                <a:cs typeface="Times New Roman" panose="02020603050405020304" pitchFamily="18" charset="0"/>
              </a:rPr>
            </a:br>
            <a:br>
              <a:rPr lang="en-US" sz="2080" kern="1200">
                <a:solidFill>
                  <a:schemeClr val="tx1"/>
                </a:solidFill>
                <a:latin typeface="Times New Roman" panose="02020603050405020304" pitchFamily="18" charset="0"/>
                <a:ea typeface="+mn-ea"/>
                <a:cs typeface="Times New Roman" panose="02020603050405020304" pitchFamily="18" charset="0"/>
              </a:rPr>
            </a:br>
            <a:endParaRPr lang="en-US" sz="400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3C4CE1D9-8737-1325-3079-B91FE2F929C9}"/>
              </a:ext>
            </a:extLst>
          </p:cNvPr>
          <p:cNvSpPr>
            <a:spLocks noChangeArrowheads="1"/>
          </p:cNvSpPr>
          <p:nvPr/>
        </p:nvSpPr>
        <p:spPr bwMode="auto">
          <a:xfrm>
            <a:off x="2868047" y="2577955"/>
            <a:ext cx="258404" cy="2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75488" eaLnBrk="0" fontAlgn="base" hangingPunct="0">
              <a:spcBef>
                <a:spcPct val="0"/>
              </a:spcBef>
              <a:spcAft>
                <a:spcPts val="600"/>
              </a:spcAft>
            </a:pPr>
            <a:r>
              <a:rPr lang="en-US" altLang="en-US" sz="936" kern="1200">
                <a:solidFill>
                  <a:schemeClr val="tx1"/>
                </a:solidFill>
                <a:latin typeface="Arial" panose="020B0604020202020204" pitchFamily="34" charset="0"/>
                <a:ea typeface="+mn-ea"/>
                <a:cs typeface="+mn-cs"/>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2E613C85-5B17-876C-C3D9-1AA7B42723BC}"/>
              </a:ext>
            </a:extLst>
          </p:cNvPr>
          <p:cNvSpPr txBox="1"/>
          <p:nvPr/>
        </p:nvSpPr>
        <p:spPr>
          <a:xfrm>
            <a:off x="1303867" y="2704571"/>
            <a:ext cx="9398000" cy="3677930"/>
          </a:xfrm>
          <a:prstGeom prst="rect">
            <a:avLst/>
          </a:prstGeom>
          <a:noFill/>
        </p:spPr>
        <p:txBody>
          <a:bodyPr wrap="square">
            <a:spAutoFit/>
          </a:bodyPr>
          <a:lstStyle/>
          <a:p>
            <a:pPr defTabSz="475488">
              <a:spcAft>
                <a:spcPts val="600"/>
              </a:spcAft>
            </a:pPr>
            <a:r>
              <a:rPr lang="en-US" b="1" kern="1200" dirty="0">
                <a:solidFill>
                  <a:schemeClr val="tx1"/>
                </a:solidFill>
                <a:latin typeface="+mn-lt"/>
                <a:ea typeface="+mn-ea"/>
                <a:cs typeface="+mn-cs"/>
              </a:rPr>
              <a:t>Brief Introduction to the Project:</a:t>
            </a:r>
          </a:p>
          <a:p>
            <a:pPr defTabSz="475488">
              <a:spcAft>
                <a:spcPts val="600"/>
              </a:spcAft>
            </a:pPr>
            <a:r>
              <a:rPr lang="en-US" kern="1200" dirty="0">
                <a:solidFill>
                  <a:schemeClr val="tx1"/>
                </a:solidFill>
                <a:latin typeface="+mn-lt"/>
                <a:ea typeface="+mn-ea"/>
                <a:cs typeface="+mn-cs"/>
              </a:rPr>
              <a:t>The video game industry has seen tremendous growth and transformation since its inception. This project aims to analyze the sales data of video games from various regions over several decades. By examining trends, patterns, and correlations, we aim to gain insights into the factors driving the industry's evolution and success.</a:t>
            </a:r>
          </a:p>
          <a:p>
            <a:pPr defTabSz="475488">
              <a:spcAft>
                <a:spcPts val="600"/>
              </a:spcAft>
            </a:pPr>
            <a:r>
              <a:rPr lang="en-US" b="1" kern="1200" dirty="0">
                <a:solidFill>
                  <a:schemeClr val="tx1"/>
                </a:solidFill>
                <a:latin typeface="+mn-lt"/>
                <a:ea typeface="+mn-ea"/>
                <a:cs typeface="+mn-cs"/>
              </a:rPr>
              <a:t>Objectives of the Analysis:</a:t>
            </a:r>
          </a:p>
          <a:p>
            <a:pPr defTabSz="475488">
              <a:spcAft>
                <a:spcPts val="600"/>
              </a:spcAft>
              <a:buFont typeface="Arial" panose="020B0604020202020204" pitchFamily="34" charset="0"/>
              <a:buChar char="•"/>
            </a:pPr>
            <a:r>
              <a:rPr lang="en-US" kern="1200" dirty="0">
                <a:solidFill>
                  <a:schemeClr val="tx1"/>
                </a:solidFill>
                <a:latin typeface="+mn-lt"/>
                <a:ea typeface="+mn-ea"/>
                <a:cs typeface="+mn-cs"/>
              </a:rPr>
              <a:t>Identify the top-selling video game titles worldwide.</a:t>
            </a:r>
          </a:p>
          <a:p>
            <a:pPr defTabSz="475488">
              <a:spcAft>
                <a:spcPts val="600"/>
              </a:spcAft>
              <a:buFont typeface="Arial" panose="020B0604020202020204" pitchFamily="34" charset="0"/>
              <a:buChar char="•"/>
            </a:pPr>
            <a:r>
              <a:rPr lang="en-US" kern="1200" dirty="0">
                <a:solidFill>
                  <a:schemeClr val="tx1"/>
                </a:solidFill>
                <a:latin typeface="+mn-lt"/>
                <a:ea typeface="+mn-ea"/>
                <a:cs typeface="+mn-cs"/>
              </a:rPr>
              <a:t>Determine the year with the highest sales and track the industry's growth over time.</a:t>
            </a:r>
          </a:p>
          <a:p>
            <a:pPr defTabSz="475488">
              <a:spcAft>
                <a:spcPts val="600"/>
              </a:spcAft>
              <a:buFont typeface="Arial" panose="020B0604020202020204" pitchFamily="34" charset="0"/>
              <a:buChar char="•"/>
            </a:pPr>
            <a:r>
              <a:rPr lang="en-US" kern="1200" dirty="0">
                <a:solidFill>
                  <a:schemeClr val="tx1"/>
                </a:solidFill>
                <a:latin typeface="+mn-lt"/>
                <a:ea typeface="+mn-ea"/>
                <a:cs typeface="+mn-cs"/>
              </a:rPr>
              <a:t>Explore the specialization of consoles in particular genres.</a:t>
            </a:r>
          </a:p>
          <a:p>
            <a:pPr defTabSz="475488">
              <a:spcAft>
                <a:spcPts val="600"/>
              </a:spcAft>
              <a:buFont typeface="Arial" panose="020B0604020202020204" pitchFamily="34" charset="0"/>
              <a:buChar char="•"/>
            </a:pPr>
            <a:r>
              <a:rPr lang="en-US" kern="1200" dirty="0">
                <a:solidFill>
                  <a:schemeClr val="tx1"/>
                </a:solidFill>
                <a:latin typeface="+mn-lt"/>
                <a:ea typeface="+mn-ea"/>
                <a:cs typeface="+mn-cs"/>
              </a:rPr>
              <a:t>Analyze regional popularity and performance of video game titles.</a:t>
            </a:r>
          </a:p>
          <a:p>
            <a:pPr defTabSz="475488">
              <a:spcAft>
                <a:spcPts val="600"/>
              </a:spcAft>
              <a:buFont typeface="Arial" panose="020B0604020202020204" pitchFamily="34" charset="0"/>
              <a:buChar char="•"/>
            </a:pPr>
            <a:r>
              <a:rPr lang="en-US" kern="1200" dirty="0">
                <a:solidFill>
                  <a:schemeClr val="tx1"/>
                </a:solidFill>
                <a:latin typeface="+mn-lt"/>
                <a:ea typeface="+mn-ea"/>
                <a:cs typeface="+mn-cs"/>
              </a:rPr>
              <a:t>Correlate the development of video game controllers and GPUs with genre and sales trends.</a:t>
            </a:r>
            <a:endParaRPr lang="en-US" sz="3600" dirty="0"/>
          </a:p>
        </p:txBody>
      </p:sp>
    </p:spTree>
    <p:extLst>
      <p:ext uri="{BB962C8B-B14F-4D97-AF65-F5344CB8AC3E}">
        <p14:creationId xmlns:p14="http://schemas.microsoft.com/office/powerpoint/2010/main" val="203632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b="1" kern="1200">
                <a:solidFill>
                  <a:schemeClr val="tx1"/>
                </a:solidFill>
                <a:latin typeface="+mj-lt"/>
                <a:ea typeface="+mj-ea"/>
                <a:cs typeface="+mj-cs"/>
              </a:rPr>
              <a:t>Data Overview</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7B9C7014-336F-4FD7-4028-1A453B908054}"/>
              </a:ext>
            </a:extLst>
          </p:cNvPr>
          <p:cNvSpPr>
            <a:spLocks noChangeArrowheads="1"/>
          </p:cNvSpPr>
          <p:nvPr/>
        </p:nvSpPr>
        <p:spPr bwMode="auto">
          <a:xfrm>
            <a:off x="1791482" y="3086714"/>
            <a:ext cx="5530343" cy="302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667512" eaLnBrk="0" fontAlgn="base" hangingPunct="0">
              <a:lnSpc>
                <a:spcPct val="150000"/>
              </a:lnSpc>
              <a:spcBef>
                <a:spcPct val="0"/>
              </a:spcBef>
              <a:spcAft>
                <a:spcPts val="600"/>
              </a:spcAft>
              <a:buFontTx/>
              <a:buChar char="•"/>
            </a:pPr>
            <a:r>
              <a:rPr lang="en-US" altLang="en-US" sz="2044" b="1" kern="1200">
                <a:solidFill>
                  <a:schemeClr val="tx1"/>
                </a:solidFill>
                <a:latin typeface="Times New Roman" panose="02020603050405020304" pitchFamily="18" charset="0"/>
                <a:ea typeface="+mn-ea"/>
                <a:cs typeface="Times New Roman" panose="02020603050405020304" pitchFamily="18" charset="0"/>
              </a:rPr>
              <a:t>Total number of titles analyzed: </a:t>
            </a:r>
            <a:r>
              <a:rPr lang="en-US" altLang="en-US" sz="2044" kern="1200">
                <a:solidFill>
                  <a:schemeClr val="tx1"/>
                </a:solidFill>
                <a:latin typeface="Times New Roman" panose="02020603050405020304" pitchFamily="18" charset="0"/>
                <a:ea typeface="+mn-ea"/>
                <a:cs typeface="Times New Roman" panose="02020603050405020304" pitchFamily="18" charset="0"/>
              </a:rPr>
              <a:t>64,016</a:t>
            </a:r>
          </a:p>
          <a:p>
            <a:pPr defTabSz="667512" eaLnBrk="0" fontAlgn="base" hangingPunct="0">
              <a:lnSpc>
                <a:spcPct val="150000"/>
              </a:lnSpc>
              <a:spcBef>
                <a:spcPct val="0"/>
              </a:spcBef>
              <a:spcAft>
                <a:spcPts val="600"/>
              </a:spcAft>
              <a:buFontTx/>
              <a:buChar char="•"/>
            </a:pPr>
            <a:r>
              <a:rPr lang="en-US" altLang="en-US" sz="2044" b="1" kern="1200">
                <a:solidFill>
                  <a:schemeClr val="tx1"/>
                </a:solidFill>
                <a:latin typeface="Times New Roman" panose="02020603050405020304" pitchFamily="18" charset="0"/>
                <a:ea typeface="+mn-ea"/>
                <a:cs typeface="Times New Roman" panose="02020603050405020304" pitchFamily="18" charset="0"/>
              </a:rPr>
              <a:t>Key attributes: </a:t>
            </a:r>
            <a:r>
              <a:rPr lang="en-US" altLang="en-US" sz="2044" kern="1200">
                <a:solidFill>
                  <a:schemeClr val="tx1"/>
                </a:solidFill>
                <a:latin typeface="Times New Roman" panose="02020603050405020304" pitchFamily="18" charset="0"/>
                <a:ea typeface="+mn-ea"/>
                <a:cs typeface="Times New Roman" panose="02020603050405020304" pitchFamily="18" charset="0"/>
              </a:rPr>
              <a:t>title, console, genre, publisher, developer, critic score, total sales, regional sales, release date</a:t>
            </a:r>
          </a:p>
          <a:p>
            <a:pPr defTabSz="667512" eaLnBrk="0" fontAlgn="base" hangingPunct="0">
              <a:lnSpc>
                <a:spcPct val="150000"/>
              </a:lnSpc>
              <a:spcBef>
                <a:spcPct val="0"/>
              </a:spcBef>
              <a:spcAft>
                <a:spcPts val="600"/>
              </a:spcAft>
              <a:buFontTx/>
              <a:buChar char="•"/>
            </a:pPr>
            <a:r>
              <a:rPr lang="en-US" altLang="en-US" sz="2044" b="1" kern="1200">
                <a:solidFill>
                  <a:schemeClr val="tx1"/>
                </a:solidFill>
                <a:latin typeface="Times New Roman" panose="02020603050405020304" pitchFamily="18" charset="0"/>
                <a:ea typeface="+mn-ea"/>
                <a:cs typeface="Times New Roman" panose="02020603050405020304" pitchFamily="18" charset="0"/>
              </a:rPr>
              <a:t>Regions covered: </a:t>
            </a:r>
            <a:r>
              <a:rPr lang="en-US" altLang="en-US" sz="2044" kern="1200">
                <a:solidFill>
                  <a:schemeClr val="tx1"/>
                </a:solidFill>
                <a:latin typeface="Times New Roman" panose="02020603050405020304" pitchFamily="18" charset="0"/>
                <a:ea typeface="+mn-ea"/>
                <a:cs typeface="Times New Roman" panose="02020603050405020304" pitchFamily="18" charset="0"/>
              </a:rPr>
              <a:t>North America, Japan, EU, Africa, and the rest of the world </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17C0606-265B-F38F-9A01-4F9EC5036159}"/>
              </a:ext>
            </a:extLst>
          </p:cNvPr>
          <p:cNvSpPr txBox="1"/>
          <p:nvPr/>
        </p:nvSpPr>
        <p:spPr>
          <a:xfrm>
            <a:off x="1791482" y="2598710"/>
            <a:ext cx="8107036" cy="1281698"/>
          </a:xfrm>
          <a:prstGeom prst="rect">
            <a:avLst/>
          </a:prstGeom>
          <a:noFill/>
        </p:spPr>
        <p:txBody>
          <a:bodyPr wrap="square">
            <a:spAutoFit/>
          </a:bodyPr>
          <a:lstStyle/>
          <a:p>
            <a:pPr defTabSz="667512">
              <a:lnSpc>
                <a:spcPct val="150000"/>
              </a:lnSpc>
              <a:spcAft>
                <a:spcPts val="600"/>
              </a:spcAft>
            </a:pPr>
            <a:r>
              <a:rPr lang="en-US" sz="2336" b="1" kern="1200">
                <a:solidFill>
                  <a:schemeClr val="tx1"/>
                </a:solidFill>
                <a:latin typeface="Times New Roman" panose="02020603050405020304" pitchFamily="18" charset="0"/>
                <a:ea typeface="+mn-ea"/>
                <a:cs typeface="Times New Roman" panose="02020603050405020304" pitchFamily="18" charset="0"/>
              </a:rPr>
              <a:t>Content:</a:t>
            </a:r>
            <a:br>
              <a:rPr lang="en-US" sz="2336" kern="1200">
                <a:solidFill>
                  <a:schemeClr val="tx1"/>
                </a:solidFill>
                <a:latin typeface="Times New Roman" panose="02020603050405020304" pitchFamily="18" charset="0"/>
                <a:ea typeface="+mn-ea"/>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499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b="1" kern="1200">
                <a:solidFill>
                  <a:schemeClr val="tx1"/>
                </a:solidFill>
                <a:latin typeface="+mj-lt"/>
                <a:ea typeface="+mj-ea"/>
                <a:cs typeface="+mj-cs"/>
              </a:rPr>
              <a:t>Analysis Focus Areas</a:t>
            </a:r>
          </a:p>
        </p:txBody>
      </p:sp>
      <p:grpSp>
        <p:nvGrpSpPr>
          <p:cNvPr id="16" name="Group 1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7" name="Rectangle 1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7F2704-1183-8151-1DD1-B106DAD9701A}"/>
              </a:ext>
            </a:extLst>
          </p:cNvPr>
          <p:cNvSpPr txBox="1"/>
          <p:nvPr/>
        </p:nvSpPr>
        <p:spPr>
          <a:xfrm>
            <a:off x="825264" y="3476386"/>
            <a:ext cx="10039472" cy="2788264"/>
          </a:xfrm>
          <a:prstGeom prst="rect">
            <a:avLst/>
          </a:prstGeom>
          <a:noFill/>
        </p:spPr>
        <p:txBody>
          <a:bodyPr wrap="square">
            <a:spAutoFit/>
          </a:bodyPr>
          <a:lstStyle/>
          <a:p>
            <a:pPr defTabSz="786384" eaLnBrk="0" fontAlgn="base" hangingPunct="0">
              <a:lnSpc>
                <a:spcPct val="150000"/>
              </a:lnSpc>
              <a:spcBef>
                <a:spcPct val="0"/>
              </a:spcBef>
              <a:spcAft>
                <a:spcPts val="600"/>
              </a:spcAft>
              <a:buFontTx/>
              <a:buChar char="•"/>
            </a:pPr>
            <a:r>
              <a:rPr lang="en-US" altLang="en-US" sz="2752" kern="1200">
                <a:solidFill>
                  <a:schemeClr val="tx1"/>
                </a:solidFill>
                <a:latin typeface="Times New Roman" panose="02020603050405020304" pitchFamily="18" charset="0"/>
                <a:ea typeface="+mn-ea"/>
                <a:cs typeface="Times New Roman" panose="02020603050405020304" pitchFamily="18" charset="0"/>
              </a:rPr>
              <a:t>Which titles sold the most worldwide?</a:t>
            </a:r>
          </a:p>
          <a:p>
            <a:pPr defTabSz="786384" eaLnBrk="0" fontAlgn="base" hangingPunct="0">
              <a:lnSpc>
                <a:spcPct val="150000"/>
              </a:lnSpc>
              <a:spcBef>
                <a:spcPct val="0"/>
              </a:spcBef>
              <a:spcAft>
                <a:spcPts val="600"/>
              </a:spcAft>
              <a:buFontTx/>
              <a:buChar char="•"/>
            </a:pPr>
            <a:r>
              <a:rPr lang="en-US" altLang="en-US" sz="2752" kern="1200">
                <a:solidFill>
                  <a:schemeClr val="tx1"/>
                </a:solidFill>
                <a:latin typeface="Times New Roman" panose="02020603050405020304" pitchFamily="18" charset="0"/>
                <a:ea typeface="+mn-ea"/>
                <a:cs typeface="Times New Roman" panose="02020603050405020304" pitchFamily="18" charset="0"/>
              </a:rPr>
              <a:t>Which year had the highest sales? Has the industry grown over time?</a:t>
            </a:r>
          </a:p>
          <a:p>
            <a:pPr defTabSz="786384" eaLnBrk="0" fontAlgn="base" hangingPunct="0">
              <a:lnSpc>
                <a:spcPct val="150000"/>
              </a:lnSpc>
              <a:spcBef>
                <a:spcPct val="0"/>
              </a:spcBef>
              <a:spcAft>
                <a:spcPts val="600"/>
              </a:spcAft>
              <a:buFontTx/>
              <a:buChar char="•"/>
            </a:pPr>
            <a:r>
              <a:rPr lang="en-US" altLang="en-US" sz="2752" kern="1200">
                <a:solidFill>
                  <a:schemeClr val="tx1"/>
                </a:solidFill>
                <a:latin typeface="Times New Roman" panose="02020603050405020304" pitchFamily="18" charset="0"/>
                <a:ea typeface="+mn-ea"/>
                <a:cs typeface="Times New Roman" panose="02020603050405020304" pitchFamily="18" charset="0"/>
              </a:rPr>
              <a:t>Do any consoles specialize in particular genres?</a:t>
            </a:r>
          </a:p>
          <a:p>
            <a:pPr defTabSz="786384" eaLnBrk="0" fontAlgn="base" hangingPunct="0">
              <a:lnSpc>
                <a:spcPct val="150000"/>
              </a:lnSpc>
              <a:spcBef>
                <a:spcPct val="0"/>
              </a:spcBef>
              <a:spcAft>
                <a:spcPts val="600"/>
              </a:spcAft>
              <a:buFontTx/>
              <a:buChar char="•"/>
            </a:pPr>
            <a:r>
              <a:rPr lang="en-US" altLang="en-US" sz="2752" kern="1200">
                <a:solidFill>
                  <a:schemeClr val="tx1"/>
                </a:solidFill>
                <a:latin typeface="Times New Roman" panose="02020603050405020304" pitchFamily="18" charset="0"/>
                <a:ea typeface="+mn-ea"/>
                <a:cs typeface="Times New Roman" panose="02020603050405020304" pitchFamily="18" charset="0"/>
              </a:rPr>
              <a:t>What titles are popular in one region but flop in another</a:t>
            </a:r>
            <a:endParaRPr lang="en-US" sz="32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F15B909-7900-9970-289D-EF0D85F82BFA}"/>
              </a:ext>
            </a:extLst>
          </p:cNvPr>
          <p:cNvSpPr txBox="1"/>
          <p:nvPr/>
        </p:nvSpPr>
        <p:spPr>
          <a:xfrm>
            <a:off x="929200" y="2608916"/>
            <a:ext cx="9448082" cy="2013115"/>
          </a:xfrm>
          <a:prstGeom prst="rect">
            <a:avLst/>
          </a:prstGeom>
          <a:noFill/>
        </p:spPr>
        <p:txBody>
          <a:bodyPr wrap="square">
            <a:spAutoFit/>
          </a:bodyPr>
          <a:lstStyle/>
          <a:p>
            <a:pPr defTabSz="786384">
              <a:lnSpc>
                <a:spcPct val="150000"/>
              </a:lnSpc>
              <a:spcAft>
                <a:spcPts val="600"/>
              </a:spcAft>
            </a:pPr>
            <a:r>
              <a:rPr lang="en-US" sz="2752" b="1" kern="1200">
                <a:solidFill>
                  <a:schemeClr val="tx1"/>
                </a:solidFill>
                <a:latin typeface="Times New Roman" panose="02020603050405020304" pitchFamily="18" charset="0"/>
                <a:ea typeface="+mn-ea"/>
                <a:cs typeface="Times New Roman" panose="02020603050405020304" pitchFamily="18" charset="0"/>
              </a:rPr>
              <a:t>Content:</a:t>
            </a:r>
            <a:br>
              <a:rPr lang="en-US" sz="2752" kern="1200">
                <a:solidFill>
                  <a:schemeClr val="tx1"/>
                </a:solidFill>
                <a:latin typeface="Times New Roman" panose="02020603050405020304" pitchFamily="18" charset="0"/>
                <a:ea typeface="+mn-ea"/>
                <a:cs typeface="Times New Roman" panose="02020603050405020304" pitchFamily="18" charset="0"/>
              </a:rPr>
            </a:br>
            <a:br>
              <a:rPr lang="en-US" sz="2752" kern="1200">
                <a:solidFill>
                  <a:schemeClr val="tx1"/>
                </a:solidFill>
                <a:latin typeface="Times New Roman" panose="02020603050405020304" pitchFamily="18" charset="0"/>
                <a:ea typeface="+mn-ea"/>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03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38200" y="0"/>
            <a:ext cx="10515600" cy="802105"/>
          </a:xfrm>
        </p:spPr>
        <p:txBody>
          <a:bodyPr vert="horz" lIns="91440" tIns="45720" rIns="91440" bIns="45720" rtlCol="0" anchor="ctr">
            <a:normAutofit/>
          </a:bodyPr>
          <a:lstStyle/>
          <a:p>
            <a:pPr algn="ctr"/>
            <a:r>
              <a:rPr lang="en-US" b="1">
                <a:latin typeface="Times New Roman" panose="02020603050405020304" pitchFamily="18" charset="0"/>
                <a:cs typeface="Times New Roman" panose="02020603050405020304" pitchFamily="18" charset="0"/>
              </a:rPr>
              <a:t>Genre Sales by Region</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65BA09-196B-B2ED-C514-712B35279AB6}"/>
              </a:ext>
            </a:extLst>
          </p:cNvPr>
          <p:cNvPicPr>
            <a:picLocks noChangeAspect="1"/>
          </p:cNvPicPr>
          <p:nvPr/>
        </p:nvPicPr>
        <p:blipFill>
          <a:blip r:embed="rId3"/>
          <a:stretch>
            <a:fillRect/>
          </a:stretch>
        </p:blipFill>
        <p:spPr>
          <a:xfrm>
            <a:off x="50800" y="802105"/>
            <a:ext cx="12141199" cy="6055895"/>
          </a:xfrm>
          <a:prstGeom prst="rect">
            <a:avLst/>
          </a:prstGeom>
        </p:spPr>
      </p:pic>
    </p:spTree>
    <p:extLst>
      <p:ext uri="{BB962C8B-B14F-4D97-AF65-F5344CB8AC3E}">
        <p14:creationId xmlns:p14="http://schemas.microsoft.com/office/powerpoint/2010/main" val="39073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b="1" kern="1200">
                <a:solidFill>
                  <a:schemeClr val="tx1"/>
                </a:solidFill>
                <a:latin typeface="+mj-lt"/>
                <a:ea typeface="+mj-ea"/>
                <a:cs typeface="+mj-cs"/>
              </a:rPr>
              <a:t>Total Sales by Region</a:t>
            </a:r>
          </a:p>
        </p:txBody>
      </p:sp>
      <p:grpSp>
        <p:nvGrpSpPr>
          <p:cNvPr id="34" name="Group 3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5" name="Rectangle 3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extBox 4">
            <a:extLst>
              <a:ext uri="{FF2B5EF4-FFF2-40B4-BE49-F238E27FC236}">
                <a16:creationId xmlns:a16="http://schemas.microsoft.com/office/drawing/2014/main" id="{9E9F433D-6BCE-7BFF-29C2-95399A2E5240}"/>
              </a:ext>
            </a:extLst>
          </p:cNvPr>
          <p:cNvGraphicFramePr/>
          <p:nvPr>
            <p:extLst>
              <p:ext uri="{D42A27DB-BD31-4B8C-83A1-F6EECF244321}">
                <p14:modId xmlns:p14="http://schemas.microsoft.com/office/powerpoint/2010/main" val="1235476693"/>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75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838200" y="0"/>
            <a:ext cx="10515600" cy="802105"/>
          </a:xfrm>
        </p:spPr>
        <p:txBody>
          <a:bodyPr vert="horz" lIns="91440" tIns="45720" rIns="91440" bIns="45720" rtlCol="0" anchor="ctr">
            <a:normAutofit/>
          </a:bodyPr>
          <a:lstStyle/>
          <a:p>
            <a:pPr algn="ctr"/>
            <a:r>
              <a:rPr lang="en-US" b="1" dirty="0">
                <a:latin typeface="Times New Roman" panose="02020603050405020304" pitchFamily="18" charset="0"/>
                <a:cs typeface="Times New Roman" panose="02020603050405020304" pitchFamily="18" charset="0"/>
              </a:rPr>
              <a:t>Sales by Genre</a:t>
            </a:r>
          </a:p>
        </p:txBody>
      </p:sp>
      <p:sp>
        <p:nvSpPr>
          <p:cNvPr id="7" name="TextBox 6">
            <a:extLst>
              <a:ext uri="{FF2B5EF4-FFF2-40B4-BE49-F238E27FC236}">
                <a16:creationId xmlns:a16="http://schemas.microsoft.com/office/drawing/2014/main" id="{099CDAED-35F5-4EA5-6776-DD95A7C0061F}"/>
              </a:ext>
            </a:extLst>
          </p:cNvPr>
          <p:cNvSpPr txBox="1"/>
          <p:nvPr/>
        </p:nvSpPr>
        <p:spPr>
          <a:xfrm>
            <a:off x="8602905" y="802105"/>
            <a:ext cx="3409950" cy="61247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b="1" dirty="0"/>
              <a:t>Key Insights:</a:t>
            </a:r>
            <a:endParaRPr lang="en-US" sz="2800" dirty="0"/>
          </a:p>
          <a:p>
            <a:pPr>
              <a:buFont typeface="Arial" panose="020B0604020202020204" pitchFamily="34" charset="0"/>
              <a:buChar char="•"/>
            </a:pPr>
            <a:r>
              <a:rPr lang="en-US" sz="2800" b="1" dirty="0"/>
              <a:t>Dominance of Action Games:</a:t>
            </a:r>
            <a:r>
              <a:rPr lang="en-US" sz="2800" dirty="0"/>
              <a:t> 37.28%</a:t>
            </a:r>
          </a:p>
          <a:p>
            <a:pPr>
              <a:buFont typeface="Arial" panose="020B0604020202020204" pitchFamily="34" charset="0"/>
              <a:buChar char="•"/>
            </a:pPr>
            <a:r>
              <a:rPr lang="en-US" sz="2800" b="1" dirty="0"/>
              <a:t>Popularity of Sports Games:</a:t>
            </a:r>
            <a:r>
              <a:rPr lang="en-US" sz="2800" dirty="0"/>
              <a:t> 17.98%</a:t>
            </a:r>
          </a:p>
          <a:p>
            <a:pPr>
              <a:buFont typeface="Arial" panose="020B0604020202020204" pitchFamily="34" charset="0"/>
              <a:buChar char="•"/>
            </a:pPr>
            <a:r>
              <a:rPr lang="en-US" sz="2800" b="1" dirty="0"/>
              <a:t>Diverse Market:</a:t>
            </a:r>
            <a:r>
              <a:rPr lang="en-US" sz="2800" dirty="0"/>
              <a:t> Racing (7.96%), Role-Playing (6.46%), Platform (5.29%)</a:t>
            </a:r>
          </a:p>
          <a:p>
            <a:pPr>
              <a:buFont typeface="Arial" panose="020B0604020202020204" pitchFamily="34" charset="0"/>
              <a:buChar char="•"/>
            </a:pPr>
            <a:r>
              <a:rPr lang="en-US" sz="2800" b="1" dirty="0"/>
              <a:t>Niche Markets:</a:t>
            </a:r>
            <a:r>
              <a:rPr lang="en-US" sz="2800" dirty="0"/>
              <a:t> Music (0.78%), Miscellaneous (0.23%), MMO (0.14%)</a:t>
            </a:r>
          </a:p>
        </p:txBody>
      </p:sp>
      <p:pic>
        <p:nvPicPr>
          <p:cNvPr id="5" name="Picture 4">
            <a:extLst>
              <a:ext uri="{FF2B5EF4-FFF2-40B4-BE49-F238E27FC236}">
                <a16:creationId xmlns:a16="http://schemas.microsoft.com/office/drawing/2014/main" id="{54342B33-6232-ECA5-380A-5B57588106D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30741" y="802105"/>
            <a:ext cx="7917105" cy="5784962"/>
          </a:xfrm>
          <a:prstGeom prst="rect">
            <a:avLst/>
          </a:prstGeom>
        </p:spPr>
      </p:pic>
    </p:spTree>
    <p:extLst>
      <p:ext uri="{BB962C8B-B14F-4D97-AF65-F5344CB8AC3E}">
        <p14:creationId xmlns:p14="http://schemas.microsoft.com/office/powerpoint/2010/main" val="4258411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0" y="-87399"/>
            <a:ext cx="9236700" cy="908545"/>
          </a:xfrm>
        </p:spPr>
        <p:txBody>
          <a:bodyPr vert="horz" lIns="91440" tIns="45720" rIns="91440" bIns="45720" rtlCol="0" anchor="b">
            <a:normAutofit/>
          </a:bodyPr>
          <a:lstStyle/>
          <a:p>
            <a:r>
              <a:rPr lang="en-US" sz="5400" b="1" kern="1200" dirty="0">
                <a:solidFill>
                  <a:schemeClr val="tx1"/>
                </a:solidFill>
                <a:latin typeface="+mj-lt"/>
                <a:ea typeface="+mj-ea"/>
                <a:cs typeface="+mj-cs"/>
              </a:rPr>
              <a:t>Sales by Genre</a:t>
            </a:r>
          </a:p>
        </p:txBody>
      </p:sp>
      <p:grpSp>
        <p:nvGrpSpPr>
          <p:cNvPr id="27" name="Group 26">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8" name="Rectangle 2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extBox 5">
            <a:extLst>
              <a:ext uri="{FF2B5EF4-FFF2-40B4-BE49-F238E27FC236}">
                <a16:creationId xmlns:a16="http://schemas.microsoft.com/office/drawing/2014/main" id="{BC377E02-CC85-A209-6481-4F14C64F2188}"/>
              </a:ext>
            </a:extLst>
          </p:cNvPr>
          <p:cNvGraphicFramePr/>
          <p:nvPr>
            <p:extLst>
              <p:ext uri="{D42A27DB-BD31-4B8C-83A1-F6EECF244321}">
                <p14:modId xmlns:p14="http://schemas.microsoft.com/office/powerpoint/2010/main" val="3648338730"/>
              </p:ext>
            </p:extLst>
          </p:nvPr>
        </p:nvGraphicFramePr>
        <p:xfrm>
          <a:off x="152401" y="1696638"/>
          <a:ext cx="11904132" cy="4382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775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C7B4D-CC62-60DC-86AF-E01F78A52C43}"/>
              </a:ext>
            </a:extLst>
          </p:cNvPr>
          <p:cNvSpPr>
            <a:spLocks noGrp="1"/>
          </p:cNvSpPr>
          <p:nvPr>
            <p:ph type="title"/>
          </p:nvPr>
        </p:nvSpPr>
        <p:spPr>
          <a:xfrm>
            <a:off x="167979" y="4469"/>
            <a:ext cx="6894576" cy="1783080"/>
          </a:xfrm>
        </p:spPr>
        <p:txBody>
          <a:bodyPr vert="horz" lIns="91440" tIns="45720" rIns="91440" bIns="45720" rtlCol="0" anchor="b">
            <a:normAutofit/>
          </a:bodyPr>
          <a:lstStyle/>
          <a:p>
            <a:r>
              <a:rPr lang="en-US" sz="5400" b="1" dirty="0"/>
              <a:t>Regional Differences in Top-Selling Games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nd Theft Auto GIFs | Others">
            <a:extLst>
              <a:ext uri="{FF2B5EF4-FFF2-40B4-BE49-F238E27FC236}">
                <a16:creationId xmlns:a16="http://schemas.microsoft.com/office/drawing/2014/main" id="{E80E8BA8-192C-7B75-3E93-716E2CA71E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58096" y="0"/>
            <a:ext cx="2530856" cy="1670365"/>
          </a:xfrm>
          <a:prstGeom prst="rect">
            <a:avLst/>
          </a:prstGeom>
          <a:noFill/>
          <a:extLst>
            <a:ext uri="{909E8E84-426E-40DD-AFC4-6F175D3DCCD1}">
              <a14:hiddenFill xmlns:a14="http://schemas.microsoft.com/office/drawing/2010/main">
                <a:solidFill>
                  <a:srgbClr val="FFFFFF"/>
                </a:solidFill>
              </a14:hiddenFill>
            </a:ext>
          </a:extLst>
        </p:spPr>
      </p:pic>
      <p:pic>
        <p:nvPicPr>
          <p:cNvPr id="3" name="chart">
            <a:extLst>
              <a:ext uri="{FF2B5EF4-FFF2-40B4-BE49-F238E27FC236}">
                <a16:creationId xmlns:a16="http://schemas.microsoft.com/office/drawing/2014/main" id="{E19E450B-B0D9-E676-9605-45720D3B01D8}"/>
              </a:ext>
            </a:extLst>
          </p:cNvPr>
          <p:cNvPicPr>
            <a:picLocks noChangeAspect="1"/>
          </p:cNvPicPr>
          <p:nvPr/>
        </p:nvPicPr>
        <p:blipFill>
          <a:blip r:embed="rId4"/>
          <a:stretch>
            <a:fillRect/>
          </a:stretch>
        </p:blipFill>
        <p:spPr>
          <a:xfrm>
            <a:off x="7230533" y="119195"/>
            <a:ext cx="2313969" cy="1553628"/>
          </a:xfrm>
          <a:prstGeom prst="rect">
            <a:avLst/>
          </a:prstGeom>
        </p:spPr>
      </p:pic>
      <p:pic>
        <p:nvPicPr>
          <p:cNvPr id="7" name="Picture 6">
            <a:extLst>
              <a:ext uri="{FF2B5EF4-FFF2-40B4-BE49-F238E27FC236}">
                <a16:creationId xmlns:a16="http://schemas.microsoft.com/office/drawing/2014/main" id="{08B67152-C763-F7FB-A17A-0581269EA539}"/>
              </a:ext>
            </a:extLst>
          </p:cNvPr>
          <p:cNvPicPr>
            <a:picLocks noChangeAspect="1"/>
          </p:cNvPicPr>
          <p:nvPr/>
        </p:nvPicPr>
        <p:blipFill>
          <a:blip r:embed="rId5"/>
          <a:stretch>
            <a:fillRect/>
          </a:stretch>
        </p:blipFill>
        <p:spPr>
          <a:xfrm>
            <a:off x="135001" y="1787549"/>
            <a:ext cx="12053951" cy="4932967"/>
          </a:xfrm>
          <a:prstGeom prst="rect">
            <a:avLst/>
          </a:prstGeom>
        </p:spPr>
      </p:pic>
    </p:spTree>
    <p:extLst>
      <p:ext uri="{BB962C8B-B14F-4D97-AF65-F5344CB8AC3E}">
        <p14:creationId xmlns:p14="http://schemas.microsoft.com/office/powerpoint/2010/main" val="1957231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1994</Words>
  <Application>Microsoft Office PowerPoint</Application>
  <PresentationFormat>Widescreen</PresentationFormat>
  <Paragraphs>176</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Chiller</vt:lpstr>
      <vt:lpstr>Times New Roman</vt:lpstr>
      <vt:lpstr>Office Theme</vt:lpstr>
      <vt:lpstr>Video Game Sales Data Analysis</vt:lpstr>
      <vt:lpstr>Introduction</vt:lpstr>
      <vt:lpstr>Data Overview</vt:lpstr>
      <vt:lpstr>Analysis Focus Areas</vt:lpstr>
      <vt:lpstr>Genre Sales by Region</vt:lpstr>
      <vt:lpstr>Total Sales by Region</vt:lpstr>
      <vt:lpstr>Sales by Genre</vt:lpstr>
      <vt:lpstr>Sales by Genre</vt:lpstr>
      <vt:lpstr>Regional Differences in Top-Selling Games</vt:lpstr>
      <vt:lpstr>Regional Differences in Top-Selling Games</vt:lpstr>
      <vt:lpstr>Yearly Sales Trends</vt:lpstr>
      <vt:lpstr>Console Generation and GPU Developments</vt:lpstr>
      <vt:lpstr>Console Generation and GPU Developments</vt:lpstr>
      <vt:lpstr>Critic Score Insights by Video Game Genre</vt:lpstr>
      <vt:lpstr>Final Recommendations</vt:lpstr>
      <vt:lpstr>Questions &amp; Answers</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Dr.Chem. Elsayed Mishaqa</dc:creator>
  <cp:lastModifiedBy>Elsayed Ibraheem</cp:lastModifiedBy>
  <cp:revision>14</cp:revision>
  <dcterms:created xsi:type="dcterms:W3CDTF">2024-07-16T10:34:32Z</dcterms:created>
  <dcterms:modified xsi:type="dcterms:W3CDTF">2024-07-20T19:03:52Z</dcterms:modified>
</cp:coreProperties>
</file>